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81" r:id="rId2"/>
    <p:sldId id="275" r:id="rId3"/>
    <p:sldId id="261" r:id="rId4"/>
    <p:sldId id="273" r:id="rId5"/>
    <p:sldId id="259" r:id="rId6"/>
    <p:sldId id="282" r:id="rId7"/>
    <p:sldId id="283" r:id="rId8"/>
    <p:sldId id="263" r:id="rId9"/>
    <p:sldId id="300" r:id="rId10"/>
    <p:sldId id="264" r:id="rId11"/>
    <p:sldId id="294" r:id="rId12"/>
    <p:sldId id="295" r:id="rId13"/>
    <p:sldId id="296" r:id="rId14"/>
    <p:sldId id="297" r:id="rId15"/>
    <p:sldId id="298" r:id="rId16"/>
    <p:sldId id="303" r:id="rId17"/>
    <p:sldId id="284" r:id="rId18"/>
    <p:sldId id="286" r:id="rId19"/>
    <p:sldId id="288" r:id="rId20"/>
    <p:sldId id="289" r:id="rId21"/>
    <p:sldId id="291" r:id="rId22"/>
    <p:sldId id="293" r:id="rId23"/>
    <p:sldId id="301" r:id="rId24"/>
    <p:sldId id="302"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0F4D4"/>
    <a:srgbClr val="00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60" autoAdjust="0"/>
    <p:restoredTop sz="94660"/>
  </p:normalViewPr>
  <p:slideViewPr>
    <p:cSldViewPr>
      <p:cViewPr>
        <p:scale>
          <a:sx n="72" d="100"/>
          <a:sy n="72" d="100"/>
        </p:scale>
        <p:origin x="-1757" y="-331"/>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pPr/>
              <a:t>27.03.2024</a:t>
            </a:fld>
            <a:endParaRPr lang="ru-RU" dirty="0"/>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dirty="0"/>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pPr/>
              <a:t>‹#›</a:t>
            </a:fld>
            <a:endParaRPr lang="ru-RU" dirty="0"/>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27.03.2024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27.03.2024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17CB22A6-5703-4118-AF73-9B5257D45368}"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pPr/>
              <a:t>27.03.2024</a:t>
            </a:fld>
            <a:endParaRPr lang="ru-RU" dirty="0"/>
          </a:p>
        </p:txBody>
      </p:sp>
      <p:sp>
        <p:nvSpPr>
          <p:cNvPr id="9" name="Номер слайда 8"/>
          <p:cNvSpPr>
            <a:spLocks noGrp="1"/>
          </p:cNvSpPr>
          <p:nvPr>
            <p:ph type="sldNum" sz="quarter" idx="15"/>
          </p:nvPr>
        </p:nvSpPr>
        <p:spPr/>
        <p:txBody>
          <a:bodyPr rtlCol="0"/>
          <a:lstStyle/>
          <a:p>
            <a:fld id="{B19B0651-EE4F-4900-A07F-96A6BFA9D0F0}" type="slidenum">
              <a:rPr lang="ru-RU" smtClean="0"/>
              <a:pPr/>
              <a:t>‹#›</a:t>
            </a:fld>
            <a:endParaRPr lang="ru-RU" dirty="0"/>
          </a:p>
        </p:txBody>
      </p:sp>
      <p:sp>
        <p:nvSpPr>
          <p:cNvPr id="10" name="Нижний колонтитул 9"/>
          <p:cNvSpPr>
            <a:spLocks noGrp="1"/>
          </p:cNvSpPr>
          <p:nvPr>
            <p:ph type="ftr" sz="quarter" idx="16"/>
          </p:nvPr>
        </p:nvSpPr>
        <p:spPr/>
        <p:txBody>
          <a:bodyPr rtlCol="0"/>
          <a:lstStyle/>
          <a:p>
            <a:endParaRPr lang="ru-RU" dirty="0"/>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pPr/>
              <a:t>27.03.2024</a:t>
            </a:fld>
            <a:endParaRPr lang="ru-RU" dirty="0"/>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dirty="0"/>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pPr/>
              <a:t>‹#›</a:t>
            </a:fld>
            <a:endParaRPr lang="ru-RU" dirty="0"/>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27.03.2024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27.03.2024</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dirty="0"/>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pPr/>
              <a:t>27.03.2024</a:t>
            </a:fld>
            <a:endParaRPr lang="ru-RU" dirty="0"/>
          </a:p>
        </p:txBody>
      </p:sp>
      <p:sp>
        <p:nvSpPr>
          <p:cNvPr id="7" name="Номер слайда 6"/>
          <p:cNvSpPr>
            <a:spLocks noGrp="1"/>
          </p:cNvSpPr>
          <p:nvPr>
            <p:ph type="sldNum" sz="quarter" idx="11"/>
          </p:nvPr>
        </p:nvSpPr>
        <p:spPr/>
        <p:txBody>
          <a:bodyPr rtlCol="0"/>
          <a:lstStyle/>
          <a:p>
            <a:fld id="{B19B0651-EE4F-4900-A07F-96A6BFA9D0F0}" type="slidenum">
              <a:rPr lang="ru-RU" smtClean="0"/>
              <a:pPr/>
              <a:t>‹#›</a:t>
            </a:fld>
            <a:endParaRPr lang="ru-RU" dirty="0"/>
          </a:p>
        </p:txBody>
      </p:sp>
      <p:sp>
        <p:nvSpPr>
          <p:cNvPr id="8" name="Нижний колонтитул 7"/>
          <p:cNvSpPr>
            <a:spLocks noGrp="1"/>
          </p:cNvSpPr>
          <p:nvPr>
            <p:ph type="ftr" sz="quarter" idx="12"/>
          </p:nvPr>
        </p:nvSpPr>
        <p:spPr/>
        <p:txBody>
          <a:bodyPr rtlCol="0"/>
          <a:lstStyle/>
          <a:p>
            <a:endParaRPr lang="ru-RU" dirty="0"/>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27.03.2024</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pPr/>
              <a:t>27.03.2024</a:t>
            </a:fld>
            <a:endParaRPr lang="ru-RU" dirty="0"/>
          </a:p>
        </p:txBody>
      </p:sp>
      <p:sp>
        <p:nvSpPr>
          <p:cNvPr id="22" name="Номер слайда 21"/>
          <p:cNvSpPr>
            <a:spLocks noGrp="1"/>
          </p:cNvSpPr>
          <p:nvPr>
            <p:ph type="sldNum" sz="quarter" idx="15"/>
          </p:nvPr>
        </p:nvSpPr>
        <p:spPr/>
        <p:txBody>
          <a:bodyPr rtlCol="0"/>
          <a:lstStyle/>
          <a:p>
            <a:fld id="{B19B0651-EE4F-4900-A07F-96A6BFA9D0F0}" type="slidenum">
              <a:rPr lang="ru-RU" smtClean="0"/>
              <a:pPr/>
              <a:t>‹#›</a:t>
            </a:fld>
            <a:endParaRPr lang="ru-RU" dirty="0"/>
          </a:p>
        </p:txBody>
      </p:sp>
      <p:sp>
        <p:nvSpPr>
          <p:cNvPr id="23" name="Нижний колонтитул 22"/>
          <p:cNvSpPr>
            <a:spLocks noGrp="1"/>
          </p:cNvSpPr>
          <p:nvPr>
            <p:ph type="ftr" sz="quarter" idx="16"/>
          </p:nvPr>
        </p:nvSpPr>
        <p:spPr/>
        <p:txBody>
          <a:bodyPr rtlCol="0"/>
          <a:lstStyle/>
          <a:p>
            <a:endParaRPr lang="ru-RU" dirty="0"/>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dirty="0"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pPr/>
              <a:t>27.03.2024</a:t>
            </a:fld>
            <a:endParaRPr lang="ru-RU" dirty="0"/>
          </a:p>
        </p:txBody>
      </p:sp>
      <p:sp>
        <p:nvSpPr>
          <p:cNvPr id="18" name="Номер слайда 17"/>
          <p:cNvSpPr>
            <a:spLocks noGrp="1"/>
          </p:cNvSpPr>
          <p:nvPr>
            <p:ph type="sldNum" sz="quarter" idx="11"/>
          </p:nvPr>
        </p:nvSpPr>
        <p:spPr/>
        <p:txBody>
          <a:bodyPr rtlCol="0"/>
          <a:lstStyle/>
          <a:p>
            <a:fld id="{B19B0651-EE4F-4900-A07F-96A6BFA9D0F0}" type="slidenum">
              <a:rPr lang="ru-RU" smtClean="0"/>
              <a:pPr/>
              <a:t>‹#›</a:t>
            </a:fld>
            <a:endParaRPr lang="ru-RU" dirty="0"/>
          </a:p>
        </p:txBody>
      </p:sp>
      <p:sp>
        <p:nvSpPr>
          <p:cNvPr id="21" name="Нижний колонтитул 20"/>
          <p:cNvSpPr>
            <a:spLocks noGrp="1"/>
          </p:cNvSpPr>
          <p:nvPr>
            <p:ph type="ftr" sz="quarter" idx="12"/>
          </p:nvPr>
        </p:nvSpPr>
        <p:spPr/>
        <p:txBody>
          <a:bodyPr rtlCol="0"/>
          <a:lstStyle/>
          <a:p>
            <a:endParaRPr lang="ru-RU" dirty="0"/>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000">
              <a:srgbClr val="5E9EFF"/>
            </a:gs>
            <a:gs pos="43000">
              <a:srgbClr val="85C2FF"/>
            </a:gs>
            <a:gs pos="76000">
              <a:srgbClr val="C4D6EB"/>
            </a:gs>
            <a:gs pos="99000">
              <a:srgbClr val="FFEBFA"/>
            </a:gs>
          </a:gsLst>
          <a:lin ang="7200000" scaled="0"/>
          <a:tileRect/>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pPr/>
              <a:t>27.03.2024</a:t>
            </a:fld>
            <a:endParaRPr lang="ru-RU" dirty="0"/>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dirty="0"/>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Lst>
  <p:transition spd="slow">
    <p:push dir="u"/>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Газовые законы</a:t>
            </a:r>
            <a:endParaRPr lang="ru-RU" dirty="0"/>
          </a:p>
        </p:txBody>
      </p:sp>
      <p:sp>
        <p:nvSpPr>
          <p:cNvPr id="3" name="Объект 2"/>
          <p:cNvSpPr>
            <a:spLocks noGrp="1"/>
          </p:cNvSpPr>
          <p:nvPr>
            <p:ph sz="quarter" idx="1"/>
          </p:nvPr>
        </p:nvSpPr>
        <p:spPr>
          <a:xfrm>
            <a:off x="467544" y="4005064"/>
            <a:ext cx="7467600" cy="2468887"/>
          </a:xfrm>
        </p:spPr>
        <p:txBody>
          <a:bodyPr>
            <a:normAutofit/>
          </a:bodyPr>
          <a:lstStyle/>
          <a:p>
            <a:r>
              <a:rPr lang="ru-RU" sz="2000" dirty="0"/>
              <a:t>Газовые законы   определяют   количественные зависимости  между двумя параметрами газа при неизменном значении третьего. </a:t>
            </a:r>
            <a:endParaRPr lang="ru-RU" sz="2000" dirty="0" smtClean="0"/>
          </a:p>
          <a:p>
            <a:endParaRPr lang="ru-RU" sz="2000" dirty="0"/>
          </a:p>
          <a:p>
            <a:r>
              <a:rPr lang="ru-RU" sz="2000" dirty="0"/>
              <a:t>Газовые законы справедливы  для любых газов и газовых смесей.</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39752" y="1484784"/>
            <a:ext cx="3796277" cy="244827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Управляющая кнопка: домой 3">
            <a:hlinkClick r:id="rId3" action="ppaction://hlinksldjump" highlightClick="1"/>
          </p:cNvPr>
          <p:cNvSpPr/>
          <p:nvPr/>
        </p:nvSpPr>
        <p:spPr>
          <a:xfrm>
            <a:off x="7740352" y="6309320"/>
            <a:ext cx="504056" cy="476672"/>
          </a:xfrm>
          <a:prstGeom prst="actionButtonHome">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sz="2400" smtClean="0">
              <a:latin typeface="+mj-lt"/>
            </a:endParaRPr>
          </a:p>
        </p:txBody>
      </p:sp>
    </p:spTree>
    <p:extLst>
      <p:ext uri="{BB962C8B-B14F-4D97-AF65-F5344CB8AC3E}">
        <p14:creationId xmlns:p14="http://schemas.microsoft.com/office/powerpoint/2010/main" xmlns="" val="12407805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500" fill="hold"/>
                                        <p:tgtEl>
                                          <p:spTgt spid="1026"/>
                                        </p:tgtEl>
                                        <p:attrNameLst>
                                          <p:attrName>ppt_w</p:attrName>
                                        </p:attrNameLst>
                                      </p:cBhvr>
                                      <p:tavLst>
                                        <p:tav tm="0">
                                          <p:val>
                                            <p:fltVal val="0"/>
                                          </p:val>
                                        </p:tav>
                                        <p:tav tm="100000">
                                          <p:val>
                                            <p:strVal val="#ppt_w"/>
                                          </p:val>
                                        </p:tav>
                                      </p:tavLst>
                                    </p:anim>
                                    <p:anim calcmode="lin" valueType="num">
                                      <p:cBhvr>
                                        <p:cTn id="14" dur="500" fill="hold"/>
                                        <p:tgtEl>
                                          <p:spTgt spid="1026"/>
                                        </p:tgtEl>
                                        <p:attrNameLst>
                                          <p:attrName>ppt_h</p:attrName>
                                        </p:attrNameLst>
                                      </p:cBhvr>
                                      <p:tavLst>
                                        <p:tav tm="0">
                                          <p:val>
                                            <p:fltVal val="0"/>
                                          </p:val>
                                        </p:tav>
                                        <p:tav tm="100000">
                                          <p:val>
                                            <p:strVal val="#ppt_h"/>
                                          </p:val>
                                        </p:tav>
                                      </p:tavLst>
                                    </p:anim>
                                    <p:animEffect transition="in" filter="fade">
                                      <p:cBhvr>
                                        <p:cTn id="15" dur="500"/>
                                        <p:tgtEl>
                                          <p:spTgt spid="102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solidFill>
                  <a:schemeClr val="accent4">
                    <a:lumMod val="20000"/>
                    <a:lumOff val="80000"/>
                  </a:schemeClr>
                </a:solidFill>
              </a:rPr>
              <a:t>Закон Бойля-Мариотта</a:t>
            </a:r>
            <a:endParaRPr lang="ru-RU" dirty="0">
              <a:solidFill>
                <a:schemeClr val="accent4">
                  <a:lumMod val="20000"/>
                  <a:lumOff val="80000"/>
                </a:schemeClr>
              </a:solidFill>
            </a:endParaRPr>
          </a:p>
        </p:txBody>
      </p:sp>
      <p:sp>
        <p:nvSpPr>
          <p:cNvPr id="7" name="Объект 6"/>
          <p:cNvSpPr>
            <a:spLocks noGrp="1"/>
          </p:cNvSpPr>
          <p:nvPr>
            <p:ph sz="quarter" idx="1"/>
          </p:nvPr>
        </p:nvSpPr>
        <p:spPr>
          <a:xfrm>
            <a:off x="395536" y="1484784"/>
            <a:ext cx="8136904" cy="4819974"/>
          </a:xfrm>
        </p:spPr>
        <p:txBody>
          <a:bodyPr>
            <a:noAutofit/>
          </a:bodyPr>
          <a:lstStyle/>
          <a:p>
            <a:pPr marL="0" indent="0" algn="ctr">
              <a:buNone/>
            </a:pPr>
            <a:r>
              <a:rPr lang="ru-RU" dirty="0" smtClean="0"/>
              <a:t>Процесс изменения состояния системы макроскопических тел (термодинамической системы) при постоянной температуре называют </a:t>
            </a:r>
            <a:r>
              <a:rPr lang="ru-RU" i="1" dirty="0" smtClean="0"/>
              <a:t>изотермическим</a:t>
            </a:r>
            <a:r>
              <a:rPr lang="ru-RU" sz="2000" dirty="0" smtClean="0"/>
              <a:t>.</a:t>
            </a:r>
          </a:p>
          <a:p>
            <a:pPr marL="0" indent="0">
              <a:buNone/>
            </a:pPr>
            <a:r>
              <a:rPr lang="ru-RU" sz="2000" dirty="0" smtClean="0"/>
              <a:t>Графическое </a:t>
            </a:r>
            <a:r>
              <a:rPr lang="ru-RU" sz="2000" dirty="0"/>
              <a:t>представление изотермического процесса:</a:t>
            </a:r>
          </a:p>
          <a:p>
            <a:pPr marL="0" indent="0">
              <a:buNone/>
            </a:pPr>
            <a:r>
              <a:rPr lang="ru-RU" sz="2000" dirty="0" smtClean="0"/>
              <a:t> </a:t>
            </a:r>
            <a:r>
              <a:rPr lang="ru-RU" sz="2000" dirty="0"/>
              <a:t>-  график, отражающий  изотермический процесс,  называется </a:t>
            </a:r>
            <a:r>
              <a:rPr lang="ru-RU" sz="2000" i="1" dirty="0"/>
              <a:t>изотермой</a:t>
            </a:r>
            <a:r>
              <a:rPr lang="ru-RU" sz="2000" dirty="0"/>
              <a:t>. </a:t>
            </a:r>
          </a:p>
          <a:p>
            <a:pPr marL="0" indent="0">
              <a:buNone/>
            </a:pPr>
            <a:r>
              <a:rPr lang="ru-RU" sz="2000" dirty="0"/>
              <a:t>(математически – это </a:t>
            </a:r>
            <a:r>
              <a:rPr lang="ru-RU" sz="2000" i="1" dirty="0" smtClean="0"/>
              <a:t>гипербола </a:t>
            </a:r>
            <a:r>
              <a:rPr lang="en-US" sz="2000" dirty="0"/>
              <a:t>(</a:t>
            </a:r>
            <a:r>
              <a:rPr lang="ru-RU" sz="2000" dirty="0" smtClean="0"/>
              <a:t>в осях </a:t>
            </a:r>
            <a:r>
              <a:rPr lang="en-US" sz="2000" dirty="0" smtClean="0"/>
              <a:t>pV)</a:t>
            </a:r>
            <a:r>
              <a:rPr lang="ru-RU" sz="2000" dirty="0" smtClean="0"/>
              <a:t>).</a:t>
            </a:r>
            <a:endParaRPr lang="ru-RU" sz="2000" dirty="0"/>
          </a:p>
        </p:txBody>
      </p:sp>
      <p:pic>
        <p:nvPicPr>
          <p:cNvPr id="1026" name="Picture 2"/>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xmlns="" val="0"/>
              </a:ext>
            </a:extLst>
          </a:blip>
          <a:srcRect/>
          <a:stretch>
            <a:fillRect/>
          </a:stretch>
        </p:blipFill>
        <p:spPr bwMode="auto">
          <a:xfrm>
            <a:off x="486205" y="4237910"/>
            <a:ext cx="2324100" cy="20764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3">
            <a:duotone>
              <a:prstClr val="black"/>
              <a:schemeClr val="accent2">
                <a:tint val="45000"/>
                <a:satMod val="400000"/>
              </a:schemeClr>
            </a:duotone>
            <a:extLst>
              <a:ext uri="{28A0092B-C50C-407E-A947-70E740481C1C}">
                <a14:useLocalDpi xmlns:a14="http://schemas.microsoft.com/office/drawing/2010/main" xmlns="" val="0"/>
              </a:ext>
            </a:extLst>
          </a:blip>
          <a:srcRect/>
          <a:stretch>
            <a:fillRect/>
          </a:stretch>
        </p:blipFill>
        <p:spPr bwMode="auto">
          <a:xfrm>
            <a:off x="3031435" y="4236159"/>
            <a:ext cx="2324100" cy="20764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4">
            <a:duotone>
              <a:prstClr val="black"/>
              <a:schemeClr val="accent2">
                <a:tint val="45000"/>
                <a:satMod val="400000"/>
              </a:schemeClr>
            </a:duotone>
            <a:extLst>
              <a:ext uri="{28A0092B-C50C-407E-A947-70E740481C1C}">
                <a14:useLocalDpi xmlns:a14="http://schemas.microsoft.com/office/drawing/2010/main" xmlns="" val="0"/>
              </a:ext>
            </a:extLst>
          </a:blip>
          <a:srcRect/>
          <a:stretch>
            <a:fillRect/>
          </a:stretch>
        </p:blipFill>
        <p:spPr bwMode="auto">
          <a:xfrm>
            <a:off x="5574265" y="4228308"/>
            <a:ext cx="2324100" cy="20764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Управляющая кнопка: назад 2">
            <a:hlinkClick r:id="" action="ppaction://hlinkshowjump?jump=previousslide" highlightClick="1"/>
          </p:cNvPr>
          <p:cNvSpPr/>
          <p:nvPr/>
        </p:nvSpPr>
        <p:spPr>
          <a:xfrm>
            <a:off x="7269771" y="6370889"/>
            <a:ext cx="499676" cy="436611"/>
          </a:xfrm>
          <a:prstGeom prst="actionButtonBackPrevious">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
        <p:nvSpPr>
          <p:cNvPr id="4" name="Управляющая кнопка: домой 3">
            <a:hlinkClick r:id="rId5" action="ppaction://hlinksldjump" highlightClick="1"/>
          </p:cNvPr>
          <p:cNvSpPr/>
          <p:nvPr/>
        </p:nvSpPr>
        <p:spPr>
          <a:xfrm>
            <a:off x="7808194" y="6370889"/>
            <a:ext cx="497058" cy="436611"/>
          </a:xfrm>
          <a:prstGeom prst="actionButtonHom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xmlns="" val="23893802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7">
                                            <p:txEl>
                                              <p:pRg st="0" end="0"/>
                                            </p:txEl>
                                          </p:spTgt>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7">
                                            <p:txEl>
                                              <p:pRg st="1" end="1"/>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p:cTn id="24"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7">
                                            <p:txEl>
                                              <p:pRg st="2" end="2"/>
                                            </p:txEl>
                                          </p:spTgt>
                                        </p:tgtEl>
                                        <p:attrNameLst>
                                          <p:attrName>ppt_h</p:attrName>
                                        </p:attrNameLst>
                                      </p:cBhvr>
                                      <p:tavLst>
                                        <p:tav tm="0">
                                          <p:val>
                                            <p:fltVal val="0"/>
                                          </p:val>
                                        </p:tav>
                                        <p:tav tm="100000">
                                          <p:val>
                                            <p:strVal val="#ppt_h"/>
                                          </p:val>
                                        </p:tav>
                                      </p:tavLst>
                                    </p:anim>
                                    <p:animEffect transition="in" filter="fade">
                                      <p:cBhvr>
                                        <p:cTn id="26" dur="500"/>
                                        <p:tgtEl>
                                          <p:spTgt spid="7">
                                            <p:txEl>
                                              <p:pRg st="2" end="2"/>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p:cTn id="29" dur="500" fill="hold"/>
                                        <p:tgtEl>
                                          <p:spTgt spid="7">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7">
                                            <p:txEl>
                                              <p:pRg st="3" end="3"/>
                                            </p:txEl>
                                          </p:spTgt>
                                        </p:tgtEl>
                                        <p:attrNameLst>
                                          <p:attrName>ppt_h</p:attrName>
                                        </p:attrNameLst>
                                      </p:cBhvr>
                                      <p:tavLst>
                                        <p:tav tm="0">
                                          <p:val>
                                            <p:fltVal val="0"/>
                                          </p:val>
                                        </p:tav>
                                        <p:tav tm="100000">
                                          <p:val>
                                            <p:strVal val="#ppt_h"/>
                                          </p:val>
                                        </p:tav>
                                      </p:tavLst>
                                    </p:anim>
                                    <p:animEffect transition="in" filter="fade">
                                      <p:cBhvr>
                                        <p:cTn id="31" dur="500"/>
                                        <p:tgtEl>
                                          <p:spTgt spid="7">
                                            <p:txEl>
                                              <p:pRg st="3" end="3"/>
                                            </p:txEl>
                                          </p:spTgt>
                                        </p:tgtEl>
                                      </p:cBhvr>
                                    </p:animEffect>
                                  </p:childTnLst>
                                </p:cTn>
                              </p:par>
                            </p:childTnLst>
                          </p:cTn>
                        </p:par>
                        <p:par>
                          <p:cTn id="32" fill="hold">
                            <p:stCondLst>
                              <p:cond delay="1500"/>
                            </p:stCondLst>
                            <p:childTnLst>
                              <p:par>
                                <p:cTn id="33" presetID="53" presetClass="entr" presetSubtype="16" fill="hold" nodeType="afterEffect">
                                  <p:stCondLst>
                                    <p:cond delay="0"/>
                                  </p:stCondLst>
                                  <p:childTnLst>
                                    <p:set>
                                      <p:cBhvr>
                                        <p:cTn id="34" dur="1" fill="hold">
                                          <p:stCondLst>
                                            <p:cond delay="0"/>
                                          </p:stCondLst>
                                        </p:cTn>
                                        <p:tgtEl>
                                          <p:spTgt spid="1026"/>
                                        </p:tgtEl>
                                        <p:attrNameLst>
                                          <p:attrName>style.visibility</p:attrName>
                                        </p:attrNameLst>
                                      </p:cBhvr>
                                      <p:to>
                                        <p:strVal val="visible"/>
                                      </p:to>
                                    </p:set>
                                    <p:anim calcmode="lin" valueType="num">
                                      <p:cBhvr>
                                        <p:cTn id="35" dur="750" fill="hold"/>
                                        <p:tgtEl>
                                          <p:spTgt spid="1026"/>
                                        </p:tgtEl>
                                        <p:attrNameLst>
                                          <p:attrName>ppt_w</p:attrName>
                                        </p:attrNameLst>
                                      </p:cBhvr>
                                      <p:tavLst>
                                        <p:tav tm="0">
                                          <p:val>
                                            <p:fltVal val="0"/>
                                          </p:val>
                                        </p:tav>
                                        <p:tav tm="100000">
                                          <p:val>
                                            <p:strVal val="#ppt_w"/>
                                          </p:val>
                                        </p:tav>
                                      </p:tavLst>
                                    </p:anim>
                                    <p:anim calcmode="lin" valueType="num">
                                      <p:cBhvr>
                                        <p:cTn id="36" dur="750" fill="hold"/>
                                        <p:tgtEl>
                                          <p:spTgt spid="1026"/>
                                        </p:tgtEl>
                                        <p:attrNameLst>
                                          <p:attrName>ppt_h</p:attrName>
                                        </p:attrNameLst>
                                      </p:cBhvr>
                                      <p:tavLst>
                                        <p:tav tm="0">
                                          <p:val>
                                            <p:fltVal val="0"/>
                                          </p:val>
                                        </p:tav>
                                        <p:tav tm="100000">
                                          <p:val>
                                            <p:strVal val="#ppt_h"/>
                                          </p:val>
                                        </p:tav>
                                      </p:tavLst>
                                    </p:anim>
                                    <p:animEffect transition="in" filter="fade">
                                      <p:cBhvr>
                                        <p:cTn id="37" dur="750"/>
                                        <p:tgtEl>
                                          <p:spTgt spid="1026"/>
                                        </p:tgtEl>
                                      </p:cBhvr>
                                    </p:animEffect>
                                  </p:childTnLst>
                                </p:cTn>
                              </p:par>
                            </p:childTnLst>
                          </p:cTn>
                        </p:par>
                        <p:par>
                          <p:cTn id="38" fill="hold">
                            <p:stCondLst>
                              <p:cond delay="2250"/>
                            </p:stCondLst>
                            <p:childTnLst>
                              <p:par>
                                <p:cTn id="39" presetID="53" presetClass="entr" presetSubtype="16" fill="hold" nodeType="afterEffect">
                                  <p:stCondLst>
                                    <p:cond delay="0"/>
                                  </p:stCondLst>
                                  <p:childTnLst>
                                    <p:set>
                                      <p:cBhvr>
                                        <p:cTn id="40" dur="1" fill="hold">
                                          <p:stCondLst>
                                            <p:cond delay="0"/>
                                          </p:stCondLst>
                                        </p:cTn>
                                        <p:tgtEl>
                                          <p:spTgt spid="1027"/>
                                        </p:tgtEl>
                                        <p:attrNameLst>
                                          <p:attrName>style.visibility</p:attrName>
                                        </p:attrNameLst>
                                      </p:cBhvr>
                                      <p:to>
                                        <p:strVal val="visible"/>
                                      </p:to>
                                    </p:set>
                                    <p:anim calcmode="lin" valueType="num">
                                      <p:cBhvr>
                                        <p:cTn id="41" dur="750" fill="hold"/>
                                        <p:tgtEl>
                                          <p:spTgt spid="1027"/>
                                        </p:tgtEl>
                                        <p:attrNameLst>
                                          <p:attrName>ppt_w</p:attrName>
                                        </p:attrNameLst>
                                      </p:cBhvr>
                                      <p:tavLst>
                                        <p:tav tm="0">
                                          <p:val>
                                            <p:fltVal val="0"/>
                                          </p:val>
                                        </p:tav>
                                        <p:tav tm="100000">
                                          <p:val>
                                            <p:strVal val="#ppt_w"/>
                                          </p:val>
                                        </p:tav>
                                      </p:tavLst>
                                    </p:anim>
                                    <p:anim calcmode="lin" valueType="num">
                                      <p:cBhvr>
                                        <p:cTn id="42" dur="750" fill="hold"/>
                                        <p:tgtEl>
                                          <p:spTgt spid="1027"/>
                                        </p:tgtEl>
                                        <p:attrNameLst>
                                          <p:attrName>ppt_h</p:attrName>
                                        </p:attrNameLst>
                                      </p:cBhvr>
                                      <p:tavLst>
                                        <p:tav tm="0">
                                          <p:val>
                                            <p:fltVal val="0"/>
                                          </p:val>
                                        </p:tav>
                                        <p:tav tm="100000">
                                          <p:val>
                                            <p:strVal val="#ppt_h"/>
                                          </p:val>
                                        </p:tav>
                                      </p:tavLst>
                                    </p:anim>
                                    <p:animEffect transition="in" filter="fade">
                                      <p:cBhvr>
                                        <p:cTn id="43" dur="750"/>
                                        <p:tgtEl>
                                          <p:spTgt spid="1027"/>
                                        </p:tgtEl>
                                      </p:cBhvr>
                                    </p:animEffect>
                                  </p:childTnLst>
                                </p:cTn>
                              </p:par>
                            </p:childTnLst>
                          </p:cTn>
                        </p:par>
                        <p:par>
                          <p:cTn id="44" fill="hold">
                            <p:stCondLst>
                              <p:cond delay="3000"/>
                            </p:stCondLst>
                            <p:childTnLst>
                              <p:par>
                                <p:cTn id="45" presetID="53" presetClass="entr" presetSubtype="16" fill="hold" nodeType="afterEffect">
                                  <p:stCondLst>
                                    <p:cond delay="0"/>
                                  </p:stCondLst>
                                  <p:childTnLst>
                                    <p:set>
                                      <p:cBhvr>
                                        <p:cTn id="46" dur="1" fill="hold">
                                          <p:stCondLst>
                                            <p:cond delay="0"/>
                                          </p:stCondLst>
                                        </p:cTn>
                                        <p:tgtEl>
                                          <p:spTgt spid="1028"/>
                                        </p:tgtEl>
                                        <p:attrNameLst>
                                          <p:attrName>style.visibility</p:attrName>
                                        </p:attrNameLst>
                                      </p:cBhvr>
                                      <p:to>
                                        <p:strVal val="visible"/>
                                      </p:to>
                                    </p:set>
                                    <p:anim calcmode="lin" valueType="num">
                                      <p:cBhvr>
                                        <p:cTn id="47" dur="750" fill="hold"/>
                                        <p:tgtEl>
                                          <p:spTgt spid="1028"/>
                                        </p:tgtEl>
                                        <p:attrNameLst>
                                          <p:attrName>ppt_w</p:attrName>
                                        </p:attrNameLst>
                                      </p:cBhvr>
                                      <p:tavLst>
                                        <p:tav tm="0">
                                          <p:val>
                                            <p:fltVal val="0"/>
                                          </p:val>
                                        </p:tav>
                                        <p:tav tm="100000">
                                          <p:val>
                                            <p:strVal val="#ppt_w"/>
                                          </p:val>
                                        </p:tav>
                                      </p:tavLst>
                                    </p:anim>
                                    <p:anim calcmode="lin" valueType="num">
                                      <p:cBhvr>
                                        <p:cTn id="48" dur="750" fill="hold"/>
                                        <p:tgtEl>
                                          <p:spTgt spid="1028"/>
                                        </p:tgtEl>
                                        <p:attrNameLst>
                                          <p:attrName>ppt_h</p:attrName>
                                        </p:attrNameLst>
                                      </p:cBhvr>
                                      <p:tavLst>
                                        <p:tav tm="0">
                                          <p:val>
                                            <p:fltVal val="0"/>
                                          </p:val>
                                        </p:tav>
                                        <p:tav tm="100000">
                                          <p:val>
                                            <p:strVal val="#ppt_h"/>
                                          </p:val>
                                        </p:tav>
                                      </p:tavLst>
                                    </p:anim>
                                    <p:animEffect transition="in" filter="fade">
                                      <p:cBhvr>
                                        <p:cTn id="49" dur="75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368412"/>
          </a:xfrm>
        </p:spPr>
        <p:txBody>
          <a:bodyPr>
            <a:normAutofit fontScale="90000"/>
          </a:bodyPr>
          <a:lstStyle/>
          <a:p>
            <a:pPr algn="ctr"/>
            <a:r>
              <a:rPr lang="ru-RU" b="1" dirty="0" smtClean="0">
                <a:solidFill>
                  <a:srgbClr val="FF0000"/>
                </a:solidFill>
              </a:rPr>
              <a:t>Закон Бойля-Мариотта или почему нельзя пить газированные напитки  перед полётом в самолёте?</a:t>
            </a:r>
            <a:endParaRPr lang="ru-RU" dirty="0">
              <a:solidFill>
                <a:srgbClr val="FF0000"/>
              </a:solidFill>
            </a:endParaRPr>
          </a:p>
        </p:txBody>
      </p:sp>
      <p:pic>
        <p:nvPicPr>
          <p:cNvPr id="5" name="Рисунок 4" descr=" Немного теории: Закон Бойля-Мариотта или изотермический газовый закон - физический закон, который описывает поведение газа при изотермическом процессе, то есть когда температура газа постоянна, а...-3"/>
          <p:cNvPicPr/>
          <p:nvPr/>
        </p:nvPicPr>
        <p:blipFill>
          <a:blip r:embed="rId2"/>
          <a:srcRect/>
          <a:stretch>
            <a:fillRect/>
          </a:stretch>
        </p:blipFill>
        <p:spPr bwMode="auto">
          <a:xfrm>
            <a:off x="4786314" y="2071678"/>
            <a:ext cx="3714776" cy="2928958"/>
          </a:xfrm>
          <a:prstGeom prst="rect">
            <a:avLst/>
          </a:prstGeom>
          <a:noFill/>
          <a:ln w="9525">
            <a:noFill/>
            <a:miter lim="800000"/>
            <a:headEnd/>
            <a:tailEnd/>
          </a:ln>
        </p:spPr>
      </p:pic>
      <p:pic>
        <p:nvPicPr>
          <p:cNvPr id="7" name="Содержимое 6" descr=" Немного теории: Закон Бойля-Мариотта или изотермический газовый закон - физический закон, который описывает поведение газа при изотермическом процессе, то есть когда температура газа постоянна, а...-4"/>
          <p:cNvPicPr>
            <a:picLocks noGrp="1"/>
          </p:cNvPicPr>
          <p:nvPr>
            <p:ph sz="quarter" idx="1"/>
          </p:nvPr>
        </p:nvPicPr>
        <p:blipFill>
          <a:blip r:embed="rId3"/>
          <a:srcRect/>
          <a:stretch>
            <a:fillRect/>
          </a:stretch>
        </p:blipFill>
        <p:spPr bwMode="auto">
          <a:xfrm>
            <a:off x="1000100" y="2071678"/>
            <a:ext cx="3429024" cy="3000396"/>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rgbClr val="FF0000"/>
                </a:solidFill>
              </a:rPr>
              <a:t>Закон Бойля –Мариотта</a:t>
            </a:r>
            <a:r>
              <a:rPr lang="ru-RU" dirty="0" smtClean="0">
                <a:solidFill>
                  <a:srgbClr val="FF0000"/>
                </a:solidFill>
              </a:rPr>
              <a:t/>
            </a:r>
            <a:br>
              <a:rPr lang="ru-RU" dirty="0" smtClean="0">
                <a:solidFill>
                  <a:srgbClr val="FF0000"/>
                </a:solidFill>
              </a:rPr>
            </a:br>
            <a:r>
              <a:rPr lang="ru-RU" b="1" dirty="0" smtClean="0">
                <a:solidFill>
                  <a:srgbClr val="FF0000"/>
                </a:solidFill>
              </a:rPr>
              <a:t> Дыхание. Как мы дышим?</a:t>
            </a:r>
            <a:endParaRPr lang="ru-RU" dirty="0">
              <a:solidFill>
                <a:srgbClr val="FF0000"/>
              </a:solidFill>
            </a:endParaRPr>
          </a:p>
        </p:txBody>
      </p:sp>
      <p:pic>
        <p:nvPicPr>
          <p:cNvPr id="4" name="Содержимое 3" descr="https://konspekta.net/lektsiacom/baza9/8174809211180.files/image006.jpg"/>
          <p:cNvPicPr>
            <a:picLocks noGrp="1"/>
          </p:cNvPicPr>
          <p:nvPr>
            <p:ph sz="quarter" idx="1"/>
          </p:nvPr>
        </p:nvPicPr>
        <p:blipFill>
          <a:blip r:embed="rId2"/>
          <a:srcRect/>
          <a:stretch>
            <a:fillRect/>
          </a:stretch>
        </p:blipFill>
        <p:spPr bwMode="auto">
          <a:xfrm>
            <a:off x="785786" y="1571612"/>
            <a:ext cx="7429552" cy="4429156"/>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Опыт: определить дыхательный объём и жизненную ёмкость лёгких</a:t>
            </a:r>
            <a:endParaRPr lang="ru-RU" dirty="0">
              <a:solidFill>
                <a:srgbClr val="FF0000"/>
              </a:solidFill>
            </a:endParaRPr>
          </a:p>
        </p:txBody>
      </p:sp>
      <p:sp>
        <p:nvSpPr>
          <p:cNvPr id="3" name="Содержимое 2"/>
          <p:cNvSpPr>
            <a:spLocks noGrp="1"/>
          </p:cNvSpPr>
          <p:nvPr>
            <p:ph sz="quarter" idx="1"/>
          </p:nvPr>
        </p:nvSpPr>
        <p:spPr/>
        <p:txBody>
          <a:bodyPr/>
          <a:lstStyle/>
          <a:p>
            <a:r>
              <a:rPr lang="ru-RU" dirty="0" smtClean="0"/>
              <a:t>Надуем воздушный шарик, как можно сильнее за N (2) </a:t>
            </a:r>
            <a:r>
              <a:rPr lang="ru-RU" smtClean="0"/>
              <a:t>спокойных </a:t>
            </a:r>
            <a:r>
              <a:rPr lang="ru-RU" smtClean="0"/>
              <a:t>вдохов</a:t>
            </a:r>
            <a:r>
              <a:rPr lang="ru-RU" dirty="0" smtClean="0"/>
              <a:t>.</a:t>
            </a:r>
          </a:p>
          <a:p>
            <a:r>
              <a:rPr lang="ru-RU" dirty="0" smtClean="0"/>
              <a:t>Измерим шарика диаметр и рассчитаем его объем по формуле:</a:t>
            </a:r>
          </a:p>
          <a:p>
            <a:r>
              <a:rPr lang="ru-RU" dirty="0" smtClean="0"/>
              <a:t>где </a:t>
            </a:r>
            <a:r>
              <a:rPr lang="ru-RU" dirty="0" err="1" smtClean="0"/>
              <a:t>d</a:t>
            </a:r>
            <a:r>
              <a:rPr lang="ru-RU" dirty="0" smtClean="0"/>
              <a:t>–диаметр шара.</a:t>
            </a:r>
          </a:p>
          <a:p>
            <a:r>
              <a:rPr lang="ru-RU" dirty="0" smtClean="0"/>
              <a:t>Вычислим дыхательный объем своих лёгких:</a:t>
            </a:r>
          </a:p>
          <a:p>
            <a:endParaRPr lang="ru-RU" dirty="0" smtClean="0"/>
          </a:p>
          <a:p>
            <a:pPr>
              <a:buNone/>
            </a:pPr>
            <a:r>
              <a:rPr lang="ru-RU" dirty="0" smtClean="0"/>
              <a:t> где N – числи выдохов.</a:t>
            </a:r>
          </a:p>
          <a:p>
            <a:r>
              <a:rPr lang="ru-RU" dirty="0" smtClean="0"/>
              <a:t>Надуем шарик ещё два раза и вычислим среднее значение дыхательного объёма своих лёгких  </a:t>
            </a:r>
          </a:p>
          <a:p>
            <a:endParaRPr lang="ru-RU" dirty="0" smtClean="0"/>
          </a:p>
          <a:p>
            <a:endParaRPr lang="ru-RU" dirty="0"/>
          </a:p>
        </p:txBody>
      </p:sp>
      <p:pic>
        <p:nvPicPr>
          <p:cNvPr id="4" name="Рисунок 3" descr="https://konspekta.net/lektsiacom/baza9/8174809211180.files/image007.png"/>
          <p:cNvPicPr/>
          <p:nvPr/>
        </p:nvPicPr>
        <p:blipFill>
          <a:blip r:embed="rId2"/>
          <a:srcRect/>
          <a:stretch>
            <a:fillRect/>
          </a:stretch>
        </p:blipFill>
        <p:spPr bwMode="auto">
          <a:xfrm>
            <a:off x="3786182" y="2857496"/>
            <a:ext cx="1714512" cy="718189"/>
          </a:xfrm>
          <a:prstGeom prst="rect">
            <a:avLst/>
          </a:prstGeom>
          <a:noFill/>
          <a:ln w="9525">
            <a:noFill/>
            <a:miter lim="800000"/>
            <a:headEnd/>
            <a:tailEnd/>
          </a:ln>
        </p:spPr>
      </p:pic>
      <p:pic>
        <p:nvPicPr>
          <p:cNvPr id="8" name="Рисунок 7" descr="https://konspekta.net/lektsiacom/baza9/8174809211180.files/image008.png"/>
          <p:cNvPicPr/>
          <p:nvPr/>
        </p:nvPicPr>
        <p:blipFill>
          <a:blip r:embed="rId3"/>
          <a:srcRect/>
          <a:stretch>
            <a:fillRect/>
          </a:stretch>
        </p:blipFill>
        <p:spPr bwMode="auto">
          <a:xfrm>
            <a:off x="3786182" y="4071942"/>
            <a:ext cx="2214577" cy="714380"/>
          </a:xfrm>
          <a:prstGeom prst="rect">
            <a:avLst/>
          </a:prstGeom>
          <a:noFill/>
          <a:ln w="9525">
            <a:noFill/>
            <a:miter lim="800000"/>
            <a:headEnd/>
            <a:tailEnd/>
          </a:ln>
        </p:spPr>
      </p:pic>
      <p:pic>
        <p:nvPicPr>
          <p:cNvPr id="9" name="Рисунок 8" descr="https://konspekta.net/lektsiacom/baza9/8174809211180.files/image009.png"/>
          <p:cNvPicPr/>
          <p:nvPr/>
        </p:nvPicPr>
        <p:blipFill>
          <a:blip r:embed="rId4"/>
          <a:srcRect/>
          <a:stretch>
            <a:fillRect/>
          </a:stretch>
        </p:blipFill>
        <p:spPr bwMode="auto">
          <a:xfrm>
            <a:off x="3357554" y="5786454"/>
            <a:ext cx="2786082" cy="785818"/>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Определим жизненную ёмкость лёгких (ЖЕЛ)</a:t>
            </a:r>
            <a:endParaRPr lang="ru-RU" b="1" dirty="0">
              <a:solidFill>
                <a:srgbClr val="FF0000"/>
              </a:solidFill>
            </a:endParaRPr>
          </a:p>
        </p:txBody>
      </p:sp>
      <p:sp>
        <p:nvSpPr>
          <p:cNvPr id="3" name="Содержимое 2"/>
          <p:cNvSpPr>
            <a:spLocks noGrp="1"/>
          </p:cNvSpPr>
          <p:nvPr>
            <p:ph sz="quarter" idx="1"/>
          </p:nvPr>
        </p:nvSpPr>
        <p:spPr/>
        <p:txBody>
          <a:bodyPr/>
          <a:lstStyle/>
          <a:p>
            <a:r>
              <a:rPr lang="ru-RU" sz="2800" dirty="0" smtClean="0"/>
              <a:t>наибольший объем воздуха, который человек может выдохнуть после самого глубокого вдоха. Для этого, не отнимая шарик ото рта, сделаем глубокий вдох через нос и максимальный выдох через рот в шарик. Повторим 2 раза</a:t>
            </a:r>
            <a:r>
              <a:rPr lang="ru-RU" sz="2800" b="1" dirty="0" smtClean="0"/>
              <a:t>.</a:t>
            </a:r>
          </a:p>
          <a:p>
            <a:endParaRPr lang="ru-RU" dirty="0"/>
          </a:p>
        </p:txBody>
      </p:sp>
      <p:pic>
        <p:nvPicPr>
          <p:cNvPr id="4" name="Рисунок 3" descr="https://konspekta.net/lektsiacom/baza9/8174809211180.files/image017.png"/>
          <p:cNvPicPr/>
          <p:nvPr/>
        </p:nvPicPr>
        <p:blipFill>
          <a:blip r:embed="rId2"/>
          <a:srcRect/>
          <a:stretch>
            <a:fillRect/>
          </a:stretch>
        </p:blipFill>
        <p:spPr bwMode="auto">
          <a:xfrm>
            <a:off x="3357554" y="4714884"/>
            <a:ext cx="2286016" cy="1285884"/>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rPr>
              <a:t>Переведём результаты в литры и сравним с нормой</a:t>
            </a:r>
            <a:endParaRPr lang="ru-RU" dirty="0">
              <a:solidFill>
                <a:srgbClr val="FF0000"/>
              </a:solidFill>
            </a:endParaRPr>
          </a:p>
        </p:txBody>
      </p:sp>
      <p:sp>
        <p:nvSpPr>
          <p:cNvPr id="3" name="Содержимое 2"/>
          <p:cNvSpPr>
            <a:spLocks noGrp="1"/>
          </p:cNvSpPr>
          <p:nvPr>
            <p:ph sz="quarter" idx="1"/>
          </p:nvPr>
        </p:nvSpPr>
        <p:spPr/>
        <p:txBody>
          <a:bodyPr/>
          <a:lstStyle/>
          <a:p>
            <a:r>
              <a:rPr lang="ru-RU" dirty="0" smtClean="0"/>
              <a:t>Определим свой ЖЕЛ по формулам принятым в медицине: 4, 52 – 4, 78л для юношей и 2, 5 – 3, 5л для девушек.</a:t>
            </a:r>
          </a:p>
          <a:p>
            <a:r>
              <a:rPr lang="ru-RU" dirty="0" smtClean="0"/>
              <a:t>– ЖЕЛ = (рост (м) * 5, 2 – возраст(лет)*0, 022) – 4, 2 (для юношей)</a:t>
            </a:r>
          </a:p>
          <a:p>
            <a:r>
              <a:rPr lang="ru-RU" dirty="0" smtClean="0"/>
              <a:t>– ЖЕЛ = (рост (м) *4, 1– возраст(лет)*0, 018) – 3, 7 (для девушек)</a:t>
            </a:r>
          </a:p>
          <a:p>
            <a:r>
              <a:rPr lang="ru-RU" dirty="0" smtClean="0"/>
              <a:t>– ЖЕЛ = (с1, 75до1, 80 * 5, 2 – 17*0, 022) – 4, 2 (для юношей) = с4, 52до4, 78</a:t>
            </a:r>
          </a:p>
          <a:p>
            <a:r>
              <a:rPr lang="ru-RU" dirty="0" smtClean="0"/>
              <a:t>– ЖЕЛ = (1, 58 *4, 1– 170, 018) – 3, 7 (для девушек) = 2, 472л</a:t>
            </a:r>
            <a:endParaRPr lang="ru-RU" dirty="0"/>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797172"/>
          </a:xfrm>
        </p:spPr>
        <p:txBody>
          <a:bodyPr>
            <a:normAutofit fontScale="90000"/>
          </a:bodyPr>
          <a:lstStyle/>
          <a:p>
            <a:pPr algn="ctr"/>
            <a:r>
              <a:rPr lang="ru-RU" b="1" dirty="0" smtClean="0">
                <a:solidFill>
                  <a:srgbClr val="FF0000"/>
                </a:solidFill>
              </a:rPr>
              <a:t>ФOKУC C ШAPИKOM </a:t>
            </a:r>
            <a:r>
              <a:rPr lang="ru-RU" dirty="0" smtClean="0">
                <a:solidFill>
                  <a:srgbClr val="FF0000"/>
                </a:solidFill>
              </a:rPr>
              <a:t/>
            </a:r>
            <a:br>
              <a:rPr lang="ru-RU" dirty="0" smtClean="0">
                <a:solidFill>
                  <a:srgbClr val="FF0000"/>
                </a:solidFill>
              </a:rPr>
            </a:br>
            <a:r>
              <a:rPr lang="ru-RU" sz="1800" dirty="0" smtClean="0"/>
              <a:t> </a:t>
            </a:r>
            <a:r>
              <a:rPr lang="ru-RU" sz="1800" dirty="0" err="1" smtClean="0">
                <a:solidFill>
                  <a:schemeClr val="tx1"/>
                </a:solidFill>
              </a:rPr>
              <a:t>Baм</a:t>
            </a:r>
            <a:r>
              <a:rPr lang="ru-RU" sz="1800" dirty="0" smtClean="0">
                <a:solidFill>
                  <a:schemeClr val="tx1"/>
                </a:solidFill>
              </a:rPr>
              <a:t> </a:t>
            </a:r>
            <a:r>
              <a:rPr lang="ru-RU" sz="1800" dirty="0" err="1" smtClean="0">
                <a:solidFill>
                  <a:schemeClr val="tx1"/>
                </a:solidFill>
              </a:rPr>
              <a:t>пoнaдoбятcя</a:t>
            </a:r>
            <a:r>
              <a:rPr lang="ru-RU" sz="1800" dirty="0" smtClean="0">
                <a:solidFill>
                  <a:schemeClr val="tx1"/>
                </a:solidFill>
              </a:rPr>
              <a:t> </a:t>
            </a:r>
            <a:r>
              <a:rPr lang="ru-RU" sz="1800" dirty="0" err="1" smtClean="0">
                <a:solidFill>
                  <a:schemeClr val="tx1"/>
                </a:solidFill>
              </a:rPr>
              <a:t>вceгo</a:t>
            </a:r>
            <a:r>
              <a:rPr lang="ru-RU" sz="1800" dirty="0" smtClean="0">
                <a:solidFill>
                  <a:schemeClr val="tx1"/>
                </a:solidFill>
              </a:rPr>
              <a:t> </a:t>
            </a:r>
            <a:r>
              <a:rPr lang="ru-RU" sz="1800" dirty="0" err="1" smtClean="0">
                <a:solidFill>
                  <a:schemeClr val="tx1"/>
                </a:solidFill>
              </a:rPr>
              <a:t>тpи</a:t>
            </a:r>
            <a:r>
              <a:rPr lang="ru-RU" sz="1800" dirty="0" smtClean="0">
                <a:solidFill>
                  <a:schemeClr val="tx1"/>
                </a:solidFill>
              </a:rPr>
              <a:t> </a:t>
            </a:r>
            <a:r>
              <a:rPr lang="ru-RU" sz="1800" dirty="0" err="1" smtClean="0">
                <a:solidFill>
                  <a:schemeClr val="tx1"/>
                </a:solidFill>
              </a:rPr>
              <a:t>пpeдмeтa</a:t>
            </a:r>
            <a:r>
              <a:rPr lang="ru-RU" sz="1800" dirty="0" smtClean="0">
                <a:solidFill>
                  <a:schemeClr val="tx1"/>
                </a:solidFill>
              </a:rPr>
              <a:t> — </a:t>
            </a:r>
            <a:r>
              <a:rPr lang="ru-RU" sz="1800" dirty="0" err="1" smtClean="0">
                <a:solidFill>
                  <a:schemeClr val="tx1"/>
                </a:solidFill>
              </a:rPr>
              <a:t>вoздушный</a:t>
            </a:r>
            <a:r>
              <a:rPr lang="ru-RU" sz="1800" dirty="0" smtClean="0">
                <a:solidFill>
                  <a:schemeClr val="tx1"/>
                </a:solidFill>
              </a:rPr>
              <a:t> </a:t>
            </a:r>
            <a:r>
              <a:rPr lang="ru-RU" sz="1800" dirty="0" err="1" smtClean="0">
                <a:solidFill>
                  <a:schemeClr val="tx1"/>
                </a:solidFill>
              </a:rPr>
              <a:t>шapик</a:t>
            </a:r>
            <a:r>
              <a:rPr lang="ru-RU" sz="1800" dirty="0" smtClean="0">
                <a:solidFill>
                  <a:schemeClr val="tx1"/>
                </a:solidFill>
              </a:rPr>
              <a:t> и </a:t>
            </a:r>
            <a:r>
              <a:rPr lang="ru-RU" sz="1800" dirty="0" err="1" smtClean="0">
                <a:solidFill>
                  <a:schemeClr val="tx1"/>
                </a:solidFill>
              </a:rPr>
              <a:t>двa</a:t>
            </a:r>
            <a:r>
              <a:rPr lang="ru-RU" sz="1800" dirty="0" smtClean="0">
                <a:solidFill>
                  <a:schemeClr val="tx1"/>
                </a:solidFill>
              </a:rPr>
              <a:t> </a:t>
            </a:r>
            <a:r>
              <a:rPr lang="ru-RU" sz="1800" dirty="0" err="1" smtClean="0">
                <a:solidFill>
                  <a:schemeClr val="tx1"/>
                </a:solidFill>
              </a:rPr>
              <a:t>лeгкиx</a:t>
            </a:r>
            <a:r>
              <a:rPr lang="ru-RU" sz="1800" dirty="0" smtClean="0">
                <a:solidFill>
                  <a:schemeClr val="tx1"/>
                </a:solidFill>
              </a:rPr>
              <a:t> </a:t>
            </a:r>
            <a:r>
              <a:rPr lang="ru-RU" sz="1800" dirty="0" err="1" smtClean="0">
                <a:solidFill>
                  <a:schemeClr val="tx1"/>
                </a:solidFill>
              </a:rPr>
              <a:t>плacтикoвыx</a:t>
            </a:r>
            <a:r>
              <a:rPr lang="ru-RU" sz="1800" dirty="0" smtClean="0">
                <a:solidFill>
                  <a:schemeClr val="tx1"/>
                </a:solidFill>
              </a:rPr>
              <a:t> </a:t>
            </a:r>
            <a:r>
              <a:rPr lang="ru-RU" sz="1800" dirty="0" err="1" smtClean="0">
                <a:solidFill>
                  <a:schemeClr val="tx1"/>
                </a:solidFill>
              </a:rPr>
              <a:t>cтaкaнчикa</a:t>
            </a:r>
            <a:r>
              <a:rPr lang="ru-RU" sz="1800" dirty="0" smtClean="0">
                <a:solidFill>
                  <a:schemeClr val="tx1"/>
                </a:solidFill>
              </a:rPr>
              <a:t>. </a:t>
            </a:r>
            <a:r>
              <a:rPr lang="ru-RU" sz="1800" dirty="0" err="1" smtClean="0">
                <a:solidFill>
                  <a:schemeClr val="tx1"/>
                </a:solidFill>
              </a:rPr>
              <a:t>Haчнитe</a:t>
            </a:r>
            <a:r>
              <a:rPr lang="ru-RU" sz="1800" dirty="0" smtClean="0">
                <a:solidFill>
                  <a:schemeClr val="tx1"/>
                </a:solidFill>
              </a:rPr>
              <a:t> </a:t>
            </a:r>
            <a:r>
              <a:rPr lang="ru-RU" sz="1800" dirty="0" err="1" smtClean="0">
                <a:solidFill>
                  <a:schemeClr val="tx1"/>
                </a:solidFill>
              </a:rPr>
              <a:t>нaдувaть</a:t>
            </a:r>
            <a:r>
              <a:rPr lang="ru-RU" sz="1800" dirty="0" smtClean="0">
                <a:solidFill>
                  <a:schemeClr val="tx1"/>
                </a:solidFill>
              </a:rPr>
              <a:t> </a:t>
            </a:r>
            <a:r>
              <a:rPr lang="ru-RU" sz="1800" dirty="0" err="1" smtClean="0">
                <a:solidFill>
                  <a:schemeClr val="tx1"/>
                </a:solidFill>
              </a:rPr>
              <a:t>вoздушный</a:t>
            </a:r>
            <a:r>
              <a:rPr lang="ru-RU" sz="1800" dirty="0" smtClean="0">
                <a:solidFill>
                  <a:schemeClr val="tx1"/>
                </a:solidFill>
              </a:rPr>
              <a:t> </a:t>
            </a:r>
            <a:r>
              <a:rPr lang="ru-RU" sz="1800" dirty="0" err="1" smtClean="0">
                <a:solidFill>
                  <a:schemeClr val="tx1"/>
                </a:solidFill>
              </a:rPr>
              <a:t>шapик</a:t>
            </a:r>
            <a:r>
              <a:rPr lang="ru-RU" sz="1800" dirty="0" smtClean="0">
                <a:solidFill>
                  <a:schemeClr val="tx1"/>
                </a:solidFill>
              </a:rPr>
              <a:t>. </a:t>
            </a:r>
            <a:br>
              <a:rPr lang="ru-RU" sz="1800" dirty="0" smtClean="0">
                <a:solidFill>
                  <a:schemeClr val="tx1"/>
                </a:solidFill>
              </a:rPr>
            </a:br>
            <a:r>
              <a:rPr lang="ru-RU" sz="1800" dirty="0" smtClean="0">
                <a:solidFill>
                  <a:schemeClr val="tx1"/>
                </a:solidFill>
              </a:rPr>
              <a:t> </a:t>
            </a:r>
            <a:r>
              <a:rPr lang="ru-RU" sz="1800" dirty="0" err="1" smtClean="0">
                <a:solidFill>
                  <a:schemeClr val="tx1"/>
                </a:solidFill>
              </a:rPr>
              <a:t>Koгдa</a:t>
            </a:r>
            <a:r>
              <a:rPr lang="ru-RU" sz="1800" dirty="0" smtClean="0">
                <a:solidFill>
                  <a:schemeClr val="tx1"/>
                </a:solidFill>
              </a:rPr>
              <a:t> </a:t>
            </a:r>
            <a:r>
              <a:rPr lang="ru-RU" sz="1800" dirty="0" err="1" smtClean="0">
                <a:solidFill>
                  <a:schemeClr val="tx1"/>
                </a:solidFill>
              </a:rPr>
              <a:t>шapик</a:t>
            </a:r>
            <a:r>
              <a:rPr lang="ru-RU" sz="1800" dirty="0" smtClean="0">
                <a:solidFill>
                  <a:schemeClr val="tx1"/>
                </a:solidFill>
              </a:rPr>
              <a:t> </a:t>
            </a:r>
            <a:r>
              <a:rPr lang="ru-RU" sz="1800" dirty="0" err="1" smtClean="0">
                <a:solidFill>
                  <a:schemeClr val="tx1"/>
                </a:solidFill>
              </a:rPr>
              <a:t>ужe</a:t>
            </a:r>
            <a:r>
              <a:rPr lang="ru-RU" sz="1800" dirty="0" smtClean="0">
                <a:solidFill>
                  <a:schemeClr val="tx1"/>
                </a:solidFill>
              </a:rPr>
              <a:t> </a:t>
            </a:r>
            <a:r>
              <a:rPr lang="ru-RU" sz="1800" dirty="0" err="1" smtClean="0">
                <a:solidFill>
                  <a:schemeClr val="tx1"/>
                </a:solidFill>
              </a:rPr>
              <a:t>пpимeт</a:t>
            </a:r>
            <a:r>
              <a:rPr lang="ru-RU" sz="1800" dirty="0" smtClean="0">
                <a:solidFill>
                  <a:schemeClr val="tx1"/>
                </a:solidFill>
              </a:rPr>
              <a:t> </a:t>
            </a:r>
            <a:r>
              <a:rPr lang="ru-RU" sz="1800" dirty="0" err="1" smtClean="0">
                <a:solidFill>
                  <a:schemeClr val="tx1"/>
                </a:solidFill>
              </a:rPr>
              <a:t>кpуглую</a:t>
            </a:r>
            <a:r>
              <a:rPr lang="ru-RU" sz="1800" dirty="0" smtClean="0">
                <a:solidFill>
                  <a:schemeClr val="tx1"/>
                </a:solidFill>
              </a:rPr>
              <a:t> </a:t>
            </a:r>
            <a:r>
              <a:rPr lang="ru-RU" sz="1800" dirty="0" err="1" smtClean="0">
                <a:solidFill>
                  <a:schemeClr val="tx1"/>
                </a:solidFill>
              </a:rPr>
              <a:t>фopму</a:t>
            </a:r>
            <a:r>
              <a:rPr lang="ru-RU" sz="1800" dirty="0" smtClean="0">
                <a:solidFill>
                  <a:schemeClr val="tx1"/>
                </a:solidFill>
              </a:rPr>
              <a:t>, </a:t>
            </a:r>
            <a:r>
              <a:rPr lang="ru-RU" sz="1800" dirty="0" err="1" smtClean="0">
                <a:solidFill>
                  <a:schemeClr val="tx1"/>
                </a:solidFill>
              </a:rPr>
              <a:t>нo</a:t>
            </a:r>
            <a:r>
              <a:rPr lang="ru-RU" sz="1800" dirty="0" smtClean="0">
                <a:solidFill>
                  <a:schemeClr val="tx1"/>
                </a:solidFill>
              </a:rPr>
              <a:t> </a:t>
            </a:r>
            <a:r>
              <a:rPr lang="ru-RU" sz="1800" dirty="0" err="1" smtClean="0">
                <a:solidFill>
                  <a:schemeClr val="tx1"/>
                </a:solidFill>
              </a:rPr>
              <a:t>eщe</a:t>
            </a:r>
            <a:r>
              <a:rPr lang="ru-RU" sz="1800" dirty="0" smtClean="0">
                <a:solidFill>
                  <a:schemeClr val="tx1"/>
                </a:solidFill>
              </a:rPr>
              <a:t> </a:t>
            </a:r>
            <a:r>
              <a:rPr lang="ru-RU" sz="1800" dirty="0" err="1" smtClean="0">
                <a:solidFill>
                  <a:schemeClr val="tx1"/>
                </a:solidFill>
              </a:rPr>
              <a:t>нe</a:t>
            </a:r>
            <a:r>
              <a:rPr lang="ru-RU" sz="1800" dirty="0" smtClean="0">
                <a:solidFill>
                  <a:schemeClr val="tx1"/>
                </a:solidFill>
              </a:rPr>
              <a:t> </a:t>
            </a:r>
            <a:r>
              <a:rPr lang="ru-RU" sz="1800" dirty="0" err="1" smtClean="0">
                <a:solidFill>
                  <a:schemeClr val="tx1"/>
                </a:solidFill>
              </a:rPr>
              <a:t>будeт</a:t>
            </a:r>
            <a:r>
              <a:rPr lang="ru-RU" sz="1800" dirty="0" smtClean="0">
                <a:solidFill>
                  <a:schemeClr val="tx1"/>
                </a:solidFill>
              </a:rPr>
              <a:t> </a:t>
            </a:r>
            <a:r>
              <a:rPr lang="ru-RU" sz="1800" dirty="0" err="1" smtClean="0">
                <a:solidFill>
                  <a:schemeClr val="tx1"/>
                </a:solidFill>
              </a:rPr>
              <a:t>нaкaчaн</a:t>
            </a:r>
            <a:r>
              <a:rPr lang="ru-RU" sz="1800" dirty="0" smtClean="0">
                <a:solidFill>
                  <a:schemeClr val="tx1"/>
                </a:solidFill>
              </a:rPr>
              <a:t> </a:t>
            </a:r>
            <a:r>
              <a:rPr lang="ru-RU" sz="1800" dirty="0" err="1" smtClean="0">
                <a:solidFill>
                  <a:schemeClr val="tx1"/>
                </a:solidFill>
              </a:rPr>
              <a:t>дocтaтoчнo</a:t>
            </a:r>
            <a:r>
              <a:rPr lang="ru-RU" sz="1800" dirty="0" smtClean="0">
                <a:solidFill>
                  <a:schemeClr val="tx1"/>
                </a:solidFill>
              </a:rPr>
              <a:t> </a:t>
            </a:r>
            <a:r>
              <a:rPr lang="ru-RU" sz="1800" dirty="0" err="1" smtClean="0">
                <a:solidFill>
                  <a:schemeClr val="tx1"/>
                </a:solidFill>
              </a:rPr>
              <a:t>cильнo</a:t>
            </a:r>
            <a:r>
              <a:rPr lang="ru-RU" sz="1800" dirty="0" smtClean="0">
                <a:solidFill>
                  <a:schemeClr val="tx1"/>
                </a:solidFill>
              </a:rPr>
              <a:t>, </a:t>
            </a:r>
            <a:r>
              <a:rPr lang="ru-RU" sz="1800" dirty="0" err="1" smtClean="0">
                <a:solidFill>
                  <a:schemeClr val="tx1"/>
                </a:solidFill>
              </a:rPr>
              <a:t>пpижмитe</a:t>
            </a:r>
            <a:r>
              <a:rPr lang="ru-RU" sz="1800" dirty="0" smtClean="0">
                <a:solidFill>
                  <a:schemeClr val="tx1"/>
                </a:solidFill>
              </a:rPr>
              <a:t> к </a:t>
            </a:r>
            <a:r>
              <a:rPr lang="ru-RU" sz="1800" dirty="0" err="1" smtClean="0">
                <a:solidFill>
                  <a:schemeClr val="tx1"/>
                </a:solidFill>
              </a:rPr>
              <a:t>нeму</a:t>
            </a:r>
            <a:r>
              <a:rPr lang="ru-RU" sz="1800" dirty="0" smtClean="0">
                <a:solidFill>
                  <a:schemeClr val="tx1"/>
                </a:solidFill>
              </a:rPr>
              <a:t> </a:t>
            </a:r>
            <a:r>
              <a:rPr lang="ru-RU" sz="1800" dirty="0" err="1" smtClean="0">
                <a:solidFill>
                  <a:schemeClr val="tx1"/>
                </a:solidFill>
              </a:rPr>
              <a:t>c</a:t>
            </a:r>
            <a:r>
              <a:rPr lang="ru-RU" sz="1800" dirty="0" smtClean="0">
                <a:solidFill>
                  <a:schemeClr val="tx1"/>
                </a:solidFill>
              </a:rPr>
              <a:t> </a:t>
            </a:r>
            <a:r>
              <a:rPr lang="ru-RU" sz="1800" dirty="0" err="1" smtClean="0">
                <a:solidFill>
                  <a:schemeClr val="tx1"/>
                </a:solidFill>
              </a:rPr>
              <a:t>двуx</a:t>
            </a:r>
            <a:r>
              <a:rPr lang="ru-RU" sz="1800" dirty="0" smtClean="0">
                <a:solidFill>
                  <a:schemeClr val="tx1"/>
                </a:solidFill>
              </a:rPr>
              <a:t> </a:t>
            </a:r>
            <a:r>
              <a:rPr lang="ru-RU" sz="1800" dirty="0" err="1" smtClean="0">
                <a:solidFill>
                  <a:schemeClr val="tx1"/>
                </a:solidFill>
              </a:rPr>
              <a:t>cтopoн</a:t>
            </a:r>
            <a:r>
              <a:rPr lang="ru-RU" sz="1800" dirty="0" smtClean="0">
                <a:solidFill>
                  <a:schemeClr val="tx1"/>
                </a:solidFill>
              </a:rPr>
              <a:t> </a:t>
            </a:r>
            <a:r>
              <a:rPr lang="ru-RU" sz="1800" dirty="0" err="1" smtClean="0">
                <a:solidFill>
                  <a:schemeClr val="tx1"/>
                </a:solidFill>
              </a:rPr>
              <a:t>плacтикoвыe</a:t>
            </a:r>
            <a:r>
              <a:rPr lang="ru-RU" sz="1800" dirty="0" smtClean="0">
                <a:solidFill>
                  <a:schemeClr val="tx1"/>
                </a:solidFill>
              </a:rPr>
              <a:t> </a:t>
            </a:r>
            <a:r>
              <a:rPr lang="ru-RU" sz="1800" dirty="0" err="1" smtClean="0">
                <a:solidFill>
                  <a:schemeClr val="tx1"/>
                </a:solidFill>
              </a:rPr>
              <a:t>cтaкaнчики</a:t>
            </a:r>
            <a:r>
              <a:rPr lang="ru-RU" sz="1800" dirty="0" smtClean="0">
                <a:solidFill>
                  <a:schemeClr val="tx1"/>
                </a:solidFill>
              </a:rPr>
              <a:t>. </a:t>
            </a:r>
            <a:r>
              <a:rPr lang="ru-RU" sz="1800" dirty="0" err="1" smtClean="0">
                <a:solidFill>
                  <a:schemeClr val="tx1"/>
                </a:solidFill>
              </a:rPr>
              <a:t>Пpoдoлжaйтe</a:t>
            </a:r>
            <a:r>
              <a:rPr lang="ru-RU" sz="1800" dirty="0" smtClean="0">
                <a:solidFill>
                  <a:schemeClr val="tx1"/>
                </a:solidFill>
              </a:rPr>
              <a:t> </a:t>
            </a:r>
            <a:r>
              <a:rPr lang="ru-RU" sz="1800" dirty="0" err="1" smtClean="0">
                <a:solidFill>
                  <a:schemeClr val="tx1"/>
                </a:solidFill>
              </a:rPr>
              <a:t>нaдувaть</a:t>
            </a:r>
            <a:r>
              <a:rPr lang="ru-RU" sz="1800" dirty="0" smtClean="0">
                <a:solidFill>
                  <a:schemeClr val="tx1"/>
                </a:solidFill>
              </a:rPr>
              <a:t> </a:t>
            </a:r>
            <a:r>
              <a:rPr lang="ru-RU" sz="1800" dirty="0" err="1" smtClean="0">
                <a:solidFill>
                  <a:schemeClr val="tx1"/>
                </a:solidFill>
              </a:rPr>
              <a:t>шapик</a:t>
            </a:r>
            <a:r>
              <a:rPr lang="ru-RU" sz="1800" dirty="0" smtClean="0">
                <a:solidFill>
                  <a:schemeClr val="tx1"/>
                </a:solidFill>
              </a:rPr>
              <a:t>, и </a:t>
            </a:r>
            <a:r>
              <a:rPr lang="ru-RU" sz="1800" dirty="0" err="1" smtClean="0">
                <a:solidFill>
                  <a:schemeClr val="tx1"/>
                </a:solidFill>
              </a:rPr>
              <a:t>чepeз</a:t>
            </a:r>
            <a:r>
              <a:rPr lang="ru-RU" sz="1800" dirty="0" smtClean="0">
                <a:solidFill>
                  <a:schemeClr val="tx1"/>
                </a:solidFill>
              </a:rPr>
              <a:t> </a:t>
            </a:r>
            <a:r>
              <a:rPr lang="ru-RU" sz="1800" dirty="0" err="1" smtClean="0">
                <a:solidFill>
                  <a:schemeClr val="tx1"/>
                </a:solidFill>
              </a:rPr>
              <a:t>нeкoтopoe</a:t>
            </a:r>
            <a:r>
              <a:rPr lang="ru-RU" sz="1800" dirty="0" smtClean="0">
                <a:solidFill>
                  <a:schemeClr val="tx1"/>
                </a:solidFill>
              </a:rPr>
              <a:t> </a:t>
            </a:r>
            <a:r>
              <a:rPr lang="ru-RU" sz="1800" dirty="0" err="1" smtClean="0">
                <a:solidFill>
                  <a:schemeClr val="tx1"/>
                </a:solidFill>
              </a:rPr>
              <a:t>вpeмя</a:t>
            </a:r>
            <a:r>
              <a:rPr lang="ru-RU" sz="1800" dirty="0" smtClean="0">
                <a:solidFill>
                  <a:schemeClr val="tx1"/>
                </a:solidFill>
              </a:rPr>
              <a:t> </a:t>
            </a:r>
            <a:r>
              <a:rPr lang="ru-RU" sz="1800" dirty="0" err="1" smtClean="0">
                <a:solidFill>
                  <a:schemeClr val="tx1"/>
                </a:solidFill>
              </a:rPr>
              <a:t>oтпуcтитe</a:t>
            </a:r>
            <a:r>
              <a:rPr lang="ru-RU" sz="1800" dirty="0" smtClean="0">
                <a:solidFill>
                  <a:schemeClr val="tx1"/>
                </a:solidFill>
              </a:rPr>
              <a:t> </a:t>
            </a:r>
            <a:r>
              <a:rPr lang="ru-RU" sz="1800" dirty="0" err="1" smtClean="0">
                <a:solidFill>
                  <a:schemeClr val="tx1"/>
                </a:solidFill>
              </a:rPr>
              <a:t>cтaкaнчики</a:t>
            </a:r>
            <a:r>
              <a:rPr lang="ru-RU" sz="1800" dirty="0" smtClean="0">
                <a:solidFill>
                  <a:schemeClr val="tx1"/>
                </a:solidFill>
              </a:rPr>
              <a:t>. </a:t>
            </a:r>
            <a:r>
              <a:rPr lang="ru-RU" sz="1800" dirty="0" err="1" smtClean="0">
                <a:solidFill>
                  <a:schemeClr val="tx1"/>
                </a:solidFill>
              </a:rPr>
              <a:t>Ecли</a:t>
            </a:r>
            <a:r>
              <a:rPr lang="ru-RU" sz="1800" dirty="0" smtClean="0">
                <a:solidFill>
                  <a:schemeClr val="tx1"/>
                </a:solidFill>
              </a:rPr>
              <a:t> вы </a:t>
            </a:r>
            <a:r>
              <a:rPr lang="ru-RU" sz="1800" dirty="0" err="1" smtClean="0">
                <a:solidFill>
                  <a:schemeClr val="tx1"/>
                </a:solidFill>
              </a:rPr>
              <a:t>cдeлaли</a:t>
            </a:r>
            <a:r>
              <a:rPr lang="ru-RU" sz="1800" dirty="0" smtClean="0">
                <a:solidFill>
                  <a:schemeClr val="tx1"/>
                </a:solidFill>
              </a:rPr>
              <a:t> </a:t>
            </a:r>
            <a:r>
              <a:rPr lang="ru-RU" sz="1800" dirty="0" err="1" smtClean="0">
                <a:solidFill>
                  <a:schemeClr val="tx1"/>
                </a:solidFill>
              </a:rPr>
              <a:t>вce</a:t>
            </a:r>
            <a:r>
              <a:rPr lang="ru-RU" sz="1800" dirty="0" smtClean="0">
                <a:solidFill>
                  <a:schemeClr val="tx1"/>
                </a:solidFill>
              </a:rPr>
              <a:t> </a:t>
            </a:r>
            <a:r>
              <a:rPr lang="ru-RU" sz="1800" dirty="0" err="1" smtClean="0">
                <a:solidFill>
                  <a:schemeClr val="tx1"/>
                </a:solidFill>
              </a:rPr>
              <a:t>пpaвильнo</a:t>
            </a:r>
            <a:r>
              <a:rPr lang="ru-RU" sz="1800" dirty="0" smtClean="0">
                <a:solidFill>
                  <a:schemeClr val="tx1"/>
                </a:solidFill>
              </a:rPr>
              <a:t>, </a:t>
            </a:r>
            <a:r>
              <a:rPr lang="ru-RU" sz="1800" dirty="0" err="1" smtClean="0">
                <a:solidFill>
                  <a:schemeClr val="tx1"/>
                </a:solidFill>
              </a:rPr>
              <a:t>тo</a:t>
            </a:r>
            <a:r>
              <a:rPr lang="ru-RU" sz="1800" dirty="0" smtClean="0">
                <a:solidFill>
                  <a:schemeClr val="tx1"/>
                </a:solidFill>
              </a:rPr>
              <a:t> </a:t>
            </a:r>
            <a:r>
              <a:rPr lang="ru-RU" sz="1800" dirty="0" err="1" smtClean="0">
                <a:solidFill>
                  <a:schemeClr val="tx1"/>
                </a:solidFill>
              </a:rPr>
              <a:t>увидитe</a:t>
            </a:r>
            <a:r>
              <a:rPr lang="ru-RU" sz="1800" dirty="0" smtClean="0">
                <a:solidFill>
                  <a:schemeClr val="tx1"/>
                </a:solidFill>
              </a:rPr>
              <a:t>, </a:t>
            </a:r>
            <a:r>
              <a:rPr lang="ru-RU" sz="1800" dirty="0" err="1" smtClean="0">
                <a:solidFill>
                  <a:schemeClr val="tx1"/>
                </a:solidFill>
              </a:rPr>
              <a:t>чтo</a:t>
            </a:r>
            <a:r>
              <a:rPr lang="ru-RU" sz="1800" dirty="0" smtClean="0">
                <a:solidFill>
                  <a:schemeClr val="tx1"/>
                </a:solidFill>
              </a:rPr>
              <a:t> </a:t>
            </a:r>
            <a:r>
              <a:rPr lang="ru-RU" sz="1800" dirty="0" err="1" smtClean="0">
                <a:solidFill>
                  <a:schemeClr val="tx1"/>
                </a:solidFill>
              </a:rPr>
              <a:t>cтaкaнчики</a:t>
            </a:r>
            <a:r>
              <a:rPr lang="ru-RU" sz="1800" dirty="0" smtClean="0">
                <a:solidFill>
                  <a:schemeClr val="tx1"/>
                </a:solidFill>
              </a:rPr>
              <a:t> </a:t>
            </a:r>
            <a:r>
              <a:rPr lang="ru-RU" sz="1800" dirty="0" err="1" smtClean="0">
                <a:solidFill>
                  <a:schemeClr val="tx1"/>
                </a:solidFill>
              </a:rPr>
              <a:t>нe</a:t>
            </a:r>
            <a:r>
              <a:rPr lang="ru-RU" sz="1800" dirty="0" smtClean="0">
                <a:solidFill>
                  <a:schemeClr val="tx1"/>
                </a:solidFill>
              </a:rPr>
              <a:t> </a:t>
            </a:r>
            <a:r>
              <a:rPr lang="ru-RU" sz="1800" dirty="0" err="1" smtClean="0">
                <a:solidFill>
                  <a:schemeClr val="tx1"/>
                </a:solidFill>
              </a:rPr>
              <a:t>пaдaют</a:t>
            </a:r>
            <a:r>
              <a:rPr lang="ru-RU" sz="1800" dirty="0" smtClean="0">
                <a:solidFill>
                  <a:schemeClr val="tx1"/>
                </a:solidFill>
              </a:rPr>
              <a:t>, </a:t>
            </a:r>
            <a:r>
              <a:rPr lang="ru-RU" sz="1800" dirty="0" err="1" smtClean="0">
                <a:solidFill>
                  <a:schemeClr val="tx1"/>
                </a:solidFill>
              </a:rPr>
              <a:t>a</a:t>
            </a:r>
            <a:r>
              <a:rPr lang="ru-RU" sz="1800" dirty="0" smtClean="0">
                <a:solidFill>
                  <a:schemeClr val="tx1"/>
                </a:solidFill>
              </a:rPr>
              <a:t> </a:t>
            </a:r>
            <a:r>
              <a:rPr lang="ru-RU" sz="1800" dirty="0" err="1" smtClean="0">
                <a:solidFill>
                  <a:schemeClr val="tx1"/>
                </a:solidFill>
              </a:rPr>
              <a:t>дepжaтcя</a:t>
            </a:r>
            <a:r>
              <a:rPr lang="ru-RU" sz="1800" dirty="0" smtClean="0">
                <a:solidFill>
                  <a:schemeClr val="tx1"/>
                </a:solidFill>
              </a:rPr>
              <a:t> — </a:t>
            </a:r>
            <a:r>
              <a:rPr lang="ru-RU" sz="1800" dirty="0" err="1" smtClean="0">
                <a:solidFill>
                  <a:schemeClr val="tx1"/>
                </a:solidFill>
              </a:rPr>
              <a:t>кaк</a:t>
            </a:r>
            <a:r>
              <a:rPr lang="ru-RU" sz="1800" dirty="0" smtClean="0">
                <a:solidFill>
                  <a:schemeClr val="tx1"/>
                </a:solidFill>
              </a:rPr>
              <a:t> </a:t>
            </a:r>
            <a:r>
              <a:rPr lang="ru-RU" sz="1800" dirty="0" err="1" smtClean="0">
                <a:solidFill>
                  <a:schemeClr val="tx1"/>
                </a:solidFill>
              </a:rPr>
              <a:t>будтo</a:t>
            </a:r>
            <a:r>
              <a:rPr lang="ru-RU" sz="1800" dirty="0" smtClean="0">
                <a:solidFill>
                  <a:schemeClr val="tx1"/>
                </a:solidFill>
              </a:rPr>
              <a:t> </a:t>
            </a:r>
            <a:r>
              <a:rPr lang="ru-RU" sz="1800" dirty="0" err="1" smtClean="0">
                <a:solidFill>
                  <a:schemeClr val="tx1"/>
                </a:solidFill>
              </a:rPr>
              <a:t>чeм-тo</a:t>
            </a:r>
            <a:r>
              <a:rPr lang="ru-RU" sz="1800" dirty="0" smtClean="0">
                <a:solidFill>
                  <a:schemeClr val="tx1"/>
                </a:solidFill>
              </a:rPr>
              <a:t> </a:t>
            </a:r>
            <a:r>
              <a:rPr lang="ru-RU" sz="1800" dirty="0" err="1" smtClean="0">
                <a:solidFill>
                  <a:schemeClr val="tx1"/>
                </a:solidFill>
              </a:rPr>
              <a:t>пpиклeeнныe</a:t>
            </a:r>
            <a:r>
              <a:rPr lang="ru-RU" sz="1800" dirty="0" smtClean="0">
                <a:solidFill>
                  <a:schemeClr val="tx1"/>
                </a:solidFill>
              </a:rPr>
              <a:t>. B </a:t>
            </a:r>
            <a:r>
              <a:rPr lang="ru-RU" sz="1800" dirty="0" err="1" smtClean="0">
                <a:solidFill>
                  <a:schemeClr val="tx1"/>
                </a:solidFill>
              </a:rPr>
              <a:t>чeм</a:t>
            </a:r>
            <a:r>
              <a:rPr lang="ru-RU" sz="1800" dirty="0" smtClean="0">
                <a:solidFill>
                  <a:schemeClr val="tx1"/>
                </a:solidFill>
              </a:rPr>
              <a:t> </a:t>
            </a:r>
            <a:r>
              <a:rPr lang="ru-RU" sz="1800" dirty="0" err="1" smtClean="0">
                <a:solidFill>
                  <a:schemeClr val="tx1"/>
                </a:solidFill>
              </a:rPr>
              <a:t>дeлo</a:t>
            </a:r>
            <a:r>
              <a:rPr lang="ru-RU" sz="1800" dirty="0" smtClean="0">
                <a:solidFill>
                  <a:schemeClr val="tx1"/>
                </a:solidFill>
              </a:rPr>
              <a:t>? </a:t>
            </a:r>
            <a:r>
              <a:rPr lang="ru-RU" sz="1800" dirty="0" err="1" smtClean="0">
                <a:solidFill>
                  <a:schemeClr val="tx1"/>
                </a:solidFill>
              </a:rPr>
              <a:t>Kaкoй</a:t>
            </a:r>
            <a:r>
              <a:rPr lang="ru-RU" sz="1800" dirty="0" smtClean="0">
                <a:solidFill>
                  <a:schemeClr val="tx1"/>
                </a:solidFill>
              </a:rPr>
              <a:t>  “</a:t>
            </a:r>
            <a:r>
              <a:rPr lang="ru-RU" sz="1800" dirty="0" err="1" smtClean="0">
                <a:solidFill>
                  <a:schemeClr val="tx1"/>
                </a:solidFill>
              </a:rPr>
              <a:t>клeй</a:t>
            </a:r>
            <a:r>
              <a:rPr lang="ru-RU" sz="1800" dirty="0" smtClean="0">
                <a:solidFill>
                  <a:schemeClr val="tx1"/>
                </a:solidFill>
              </a:rPr>
              <a:t>” </a:t>
            </a:r>
            <a:r>
              <a:rPr lang="ru-RU" sz="1800" dirty="0" err="1" smtClean="0">
                <a:solidFill>
                  <a:schemeClr val="tx1"/>
                </a:solidFill>
              </a:rPr>
              <a:t>удepживaeт</a:t>
            </a:r>
            <a:r>
              <a:rPr lang="ru-RU" sz="1800" dirty="0" smtClean="0">
                <a:solidFill>
                  <a:schemeClr val="tx1"/>
                </a:solidFill>
              </a:rPr>
              <a:t> </a:t>
            </a:r>
            <a:r>
              <a:rPr lang="ru-RU" sz="1800" dirty="0" err="1" smtClean="0">
                <a:solidFill>
                  <a:schemeClr val="tx1"/>
                </a:solidFill>
              </a:rPr>
              <a:t>cтaкaнчики</a:t>
            </a:r>
            <a:r>
              <a:rPr lang="ru-RU" sz="1800" dirty="0" smtClean="0">
                <a:solidFill>
                  <a:schemeClr val="tx1"/>
                </a:solidFill>
              </a:rPr>
              <a:t>?</a:t>
            </a:r>
            <a:r>
              <a:rPr lang="ru-RU" sz="1800" dirty="0" smtClean="0"/>
              <a:t/>
            </a:r>
            <a:br>
              <a:rPr lang="ru-RU" sz="1800" dirty="0" smtClean="0"/>
            </a:br>
            <a:endParaRPr lang="ru-RU" sz="1800" dirty="0">
              <a:solidFill>
                <a:srgbClr val="FF0000"/>
              </a:solidFill>
            </a:endParaRPr>
          </a:p>
        </p:txBody>
      </p:sp>
      <p:pic>
        <p:nvPicPr>
          <p:cNvPr id="4" name="Содержимое 3" descr="http://class-fizika.ru/images/op/22/gas1.jpg"/>
          <p:cNvPicPr>
            <a:picLocks noGrp="1"/>
          </p:cNvPicPr>
          <p:nvPr>
            <p:ph sz="quarter" idx="1"/>
          </p:nvPr>
        </p:nvPicPr>
        <p:blipFill>
          <a:blip r:embed="rId2"/>
          <a:srcRect/>
          <a:stretch>
            <a:fillRect/>
          </a:stretch>
        </p:blipFill>
        <p:spPr bwMode="auto">
          <a:xfrm>
            <a:off x="1428728" y="3500438"/>
            <a:ext cx="3000396" cy="2786082"/>
          </a:xfrm>
          <a:prstGeom prst="rect">
            <a:avLst/>
          </a:prstGeom>
          <a:noFill/>
          <a:ln w="9525">
            <a:noFill/>
            <a:miter lim="800000"/>
            <a:headEnd/>
            <a:tailEnd/>
          </a:ln>
        </p:spPr>
      </p:pic>
      <p:pic>
        <p:nvPicPr>
          <p:cNvPr id="5" name="Рисунок 4" descr="http://class-fizika.ru/images/op/22/gas2.jpg"/>
          <p:cNvPicPr/>
          <p:nvPr/>
        </p:nvPicPr>
        <p:blipFill>
          <a:blip r:embed="rId3"/>
          <a:srcRect/>
          <a:stretch>
            <a:fillRect/>
          </a:stretch>
        </p:blipFill>
        <p:spPr bwMode="auto">
          <a:xfrm>
            <a:off x="5143504" y="3500438"/>
            <a:ext cx="2714644" cy="2714644"/>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lstStyle/>
          <a:p>
            <a:r>
              <a:rPr lang="ru-RU" dirty="0" smtClean="0">
                <a:solidFill>
                  <a:srgbClr val="FF0000"/>
                </a:solidFill>
              </a:rPr>
              <a:t>Задача №1</a:t>
            </a:r>
            <a:r>
              <a:rPr lang="ru-RU" dirty="0" smtClean="0"/>
              <a:t/>
            </a:r>
            <a:br>
              <a:rPr lang="ru-RU" dirty="0" smtClean="0"/>
            </a:br>
            <a:r>
              <a:rPr lang="ru-RU" sz="3200" dirty="0" smtClean="0"/>
              <a:t>Баллон вместимостью   </a:t>
            </a:r>
            <a:r>
              <a:rPr lang="en-US" sz="3200" b="1" dirty="0" smtClean="0"/>
              <a:t>V</a:t>
            </a:r>
            <a:r>
              <a:rPr lang="ru-RU" sz="3200" b="1" baseline="-25000" dirty="0" smtClean="0"/>
              <a:t>1</a:t>
            </a:r>
            <a:r>
              <a:rPr lang="ru-RU" sz="3200" b="1" dirty="0" smtClean="0"/>
              <a:t>=0,02 м</a:t>
            </a:r>
            <a:r>
              <a:rPr lang="ru-RU" sz="3200" b="1" baseline="30000" dirty="0" smtClean="0"/>
              <a:t>3</a:t>
            </a:r>
            <a:r>
              <a:rPr lang="ru-RU" sz="3200" b="1" dirty="0" smtClean="0"/>
              <a:t> </a:t>
            </a:r>
            <a:r>
              <a:rPr lang="ru-RU" sz="3200" dirty="0" smtClean="0"/>
              <a:t>содержащий воздух под давлением </a:t>
            </a:r>
            <a:r>
              <a:rPr lang="en-US" sz="3200" b="1" dirty="0" smtClean="0"/>
              <a:t>p</a:t>
            </a:r>
            <a:r>
              <a:rPr lang="ru-RU" sz="3200" b="1" baseline="-25000" dirty="0" smtClean="0"/>
              <a:t>1</a:t>
            </a:r>
            <a:r>
              <a:rPr lang="ru-RU" sz="3200" b="1" dirty="0" smtClean="0"/>
              <a:t>=4*10</a:t>
            </a:r>
            <a:r>
              <a:rPr lang="ru-RU" sz="3200" b="1" baseline="30000" dirty="0" smtClean="0"/>
              <a:t>5</a:t>
            </a:r>
            <a:r>
              <a:rPr lang="ru-RU" sz="3200" b="1" dirty="0" smtClean="0"/>
              <a:t> Па</a:t>
            </a:r>
            <a:r>
              <a:rPr lang="ru-RU" sz="3200" dirty="0" smtClean="0"/>
              <a:t>, соединяют с баллоном вместимостью </a:t>
            </a:r>
            <a:r>
              <a:rPr lang="en-US" sz="3200" b="1" dirty="0" smtClean="0"/>
              <a:t>V</a:t>
            </a:r>
            <a:r>
              <a:rPr lang="ru-RU" sz="3200" b="1" baseline="-25000" dirty="0" smtClean="0"/>
              <a:t>2</a:t>
            </a:r>
            <a:r>
              <a:rPr lang="ru-RU" sz="3200" b="1" dirty="0" smtClean="0"/>
              <a:t>=0,06 м</a:t>
            </a:r>
            <a:r>
              <a:rPr lang="ru-RU" sz="3200" b="1" baseline="30000" dirty="0" smtClean="0"/>
              <a:t>3</a:t>
            </a:r>
            <a:r>
              <a:rPr lang="ru-RU" sz="3200" dirty="0" smtClean="0"/>
              <a:t>, из которого выкачан воздух. Определите давление </a:t>
            </a:r>
            <a:r>
              <a:rPr lang="ru-RU" sz="3200" b="1" dirty="0" err="1" smtClean="0"/>
              <a:t>р</a:t>
            </a:r>
            <a:r>
              <a:rPr lang="ru-RU" sz="3200" dirty="0" smtClean="0"/>
              <a:t>, установившееся в сосудах. Температура постоянна. </a:t>
            </a:r>
            <a:endParaRPr lang="ru-RU" sz="3200" dirty="0"/>
          </a:p>
        </p:txBody>
      </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idx="4294967295"/>
          </p:nvPr>
        </p:nvSpPr>
        <p:spPr/>
        <p:txBody>
          <a:bodyPr/>
          <a:lstStyle/>
          <a:p>
            <a:pPr algn="ctr"/>
            <a:r>
              <a:rPr lang="ru-RU" sz="3200" b="1" dirty="0" smtClean="0">
                <a:solidFill>
                  <a:srgbClr val="C00000"/>
                </a:solidFill>
              </a:rPr>
              <a:t>Анализ и решение:</a:t>
            </a:r>
            <a:br>
              <a:rPr lang="ru-RU" sz="3200" b="1" dirty="0" smtClean="0">
                <a:solidFill>
                  <a:srgbClr val="C00000"/>
                </a:solidFill>
              </a:rPr>
            </a:br>
            <a:endParaRPr lang="ru-RU" b="1" dirty="0">
              <a:solidFill>
                <a:srgbClr val="C00000"/>
              </a:solidFill>
            </a:endParaRPr>
          </a:p>
        </p:txBody>
      </p:sp>
      <p:sp>
        <p:nvSpPr>
          <p:cNvPr id="11267" name="Rectangle 5"/>
          <p:cNvSpPr>
            <a:spLocks noGrp="1" noChangeArrowheads="1"/>
          </p:cNvSpPr>
          <p:nvPr>
            <p:ph type="body" sz="half" idx="4294967295"/>
          </p:nvPr>
        </p:nvSpPr>
        <p:spPr>
          <a:xfrm>
            <a:off x="457200" y="1600200"/>
            <a:ext cx="4038600" cy="4525963"/>
          </a:xfrm>
        </p:spPr>
        <p:txBody>
          <a:bodyPr/>
          <a:lstStyle/>
          <a:p>
            <a:pPr>
              <a:buFontTx/>
              <a:buNone/>
            </a:pPr>
            <a:r>
              <a:rPr lang="ru-RU" sz="2800" dirty="0"/>
              <a:t>Дано:</a:t>
            </a:r>
            <a:endParaRPr lang="en-US" sz="2800" dirty="0"/>
          </a:p>
          <a:p>
            <a:pPr>
              <a:buFontTx/>
              <a:buNone/>
            </a:pPr>
            <a:r>
              <a:rPr lang="en-US" sz="2800" dirty="0"/>
              <a:t>V</a:t>
            </a:r>
            <a:r>
              <a:rPr lang="ru-RU" sz="2800" baseline="-25000" dirty="0"/>
              <a:t>1</a:t>
            </a:r>
            <a:r>
              <a:rPr lang="ru-RU" sz="2800" dirty="0"/>
              <a:t>=0,02 м</a:t>
            </a:r>
            <a:r>
              <a:rPr lang="ru-RU" sz="2800" baseline="30000" dirty="0"/>
              <a:t>3</a:t>
            </a:r>
            <a:endParaRPr lang="ru-RU" sz="2800" dirty="0"/>
          </a:p>
          <a:p>
            <a:pPr>
              <a:buFontTx/>
              <a:buNone/>
            </a:pPr>
            <a:r>
              <a:rPr lang="ru-RU" sz="2800" dirty="0"/>
              <a:t>р</a:t>
            </a:r>
            <a:r>
              <a:rPr lang="ru-RU" sz="2800" baseline="-25000" dirty="0"/>
              <a:t>1</a:t>
            </a:r>
            <a:r>
              <a:rPr lang="ru-RU" sz="2800" dirty="0"/>
              <a:t>=4*10</a:t>
            </a:r>
            <a:r>
              <a:rPr lang="ru-RU" sz="2800" baseline="30000" dirty="0"/>
              <a:t>5</a:t>
            </a:r>
            <a:r>
              <a:rPr lang="ru-RU" sz="2800" dirty="0"/>
              <a:t> Па</a:t>
            </a:r>
            <a:endParaRPr lang="en-US" sz="2800" dirty="0"/>
          </a:p>
          <a:p>
            <a:pPr>
              <a:buFontTx/>
              <a:buNone/>
            </a:pPr>
            <a:r>
              <a:rPr lang="en-US" sz="2800" dirty="0"/>
              <a:t>V</a:t>
            </a:r>
            <a:r>
              <a:rPr lang="ru-RU" sz="2800" baseline="-25000" dirty="0"/>
              <a:t>2</a:t>
            </a:r>
            <a:r>
              <a:rPr lang="ru-RU" sz="2800" dirty="0"/>
              <a:t>=0,06 м</a:t>
            </a:r>
            <a:r>
              <a:rPr lang="ru-RU" sz="2800" baseline="30000" dirty="0"/>
              <a:t>3</a:t>
            </a:r>
            <a:r>
              <a:rPr lang="ru-RU" sz="2800" dirty="0"/>
              <a:t> </a:t>
            </a:r>
          </a:p>
          <a:p>
            <a:pPr>
              <a:buFontTx/>
              <a:buNone/>
            </a:pPr>
            <a:r>
              <a:rPr lang="ru-RU" sz="2800" dirty="0"/>
              <a:t>Найти  р</a:t>
            </a:r>
            <a:r>
              <a:rPr lang="ru-RU" sz="2800" baseline="-25000" dirty="0"/>
              <a:t>2</a:t>
            </a:r>
            <a:r>
              <a:rPr lang="ru-RU" sz="2800" dirty="0"/>
              <a:t>-?</a:t>
            </a:r>
          </a:p>
        </p:txBody>
      </p:sp>
      <p:sp>
        <p:nvSpPr>
          <p:cNvPr id="11268" name="Rectangle 6"/>
          <p:cNvSpPr>
            <a:spLocks noGrp="1" noChangeArrowheads="1"/>
          </p:cNvSpPr>
          <p:nvPr>
            <p:ph type="body" sz="half" idx="4294967295"/>
          </p:nvPr>
        </p:nvSpPr>
        <p:spPr>
          <a:xfrm>
            <a:off x="3059113" y="1600200"/>
            <a:ext cx="5627687" cy="4525963"/>
          </a:xfrm>
        </p:spPr>
        <p:txBody>
          <a:bodyPr/>
          <a:lstStyle/>
          <a:p>
            <a:pPr algn="ctr">
              <a:buFontTx/>
              <a:buNone/>
            </a:pPr>
            <a:endParaRPr lang="ru-RU" sz="2800" dirty="0"/>
          </a:p>
          <a:p>
            <a:pPr algn="ctr">
              <a:buFontTx/>
              <a:buNone/>
            </a:pPr>
            <a:r>
              <a:rPr lang="ru-RU" sz="2800" dirty="0"/>
              <a:t>По условию задачи Т=</a:t>
            </a:r>
            <a:r>
              <a:rPr lang="en-US" sz="2800" dirty="0"/>
              <a:t>const</a:t>
            </a:r>
            <a:r>
              <a:rPr lang="ru-RU" sz="2800" dirty="0"/>
              <a:t> </a:t>
            </a:r>
            <a:r>
              <a:rPr lang="ru-RU" sz="2000" dirty="0"/>
              <a:t>=</a:t>
            </a:r>
            <a:r>
              <a:rPr lang="en-US" sz="2800" dirty="0">
                <a:cs typeface="Arial" charset="0"/>
              </a:rPr>
              <a:t>&gt;</a:t>
            </a:r>
            <a:r>
              <a:rPr lang="ru-RU" sz="2800" dirty="0">
                <a:cs typeface="Arial" charset="0"/>
              </a:rPr>
              <a:t> процесс – изотермический. </a:t>
            </a:r>
          </a:p>
          <a:p>
            <a:pPr algn="ctr">
              <a:buFontTx/>
              <a:buNone/>
            </a:pPr>
            <a:r>
              <a:rPr lang="ru-RU" sz="2800" dirty="0">
                <a:cs typeface="Arial" charset="0"/>
              </a:rPr>
              <a:t>Пояснительный рисунок</a:t>
            </a:r>
          </a:p>
          <a:p>
            <a:pPr algn="ctr">
              <a:buFontTx/>
              <a:buNone/>
            </a:pPr>
            <a:endParaRPr lang="en-US" sz="2800" dirty="0">
              <a:cs typeface="Arial" charset="0"/>
            </a:endParaRPr>
          </a:p>
          <a:p>
            <a:pPr>
              <a:buFontTx/>
              <a:buNone/>
            </a:pPr>
            <a:endParaRPr lang="ru-RU" sz="2800" dirty="0"/>
          </a:p>
          <a:p>
            <a:pPr>
              <a:buFontTx/>
              <a:buNone/>
            </a:pPr>
            <a:r>
              <a:rPr lang="ru-RU" sz="2800" dirty="0"/>
              <a:t>1)                        2)</a:t>
            </a:r>
          </a:p>
          <a:p>
            <a:pPr>
              <a:buFontTx/>
              <a:buNone/>
            </a:pPr>
            <a:endParaRPr lang="ru-RU" sz="2800" dirty="0"/>
          </a:p>
          <a:p>
            <a:pPr>
              <a:buFontTx/>
              <a:buNone/>
            </a:pPr>
            <a:r>
              <a:rPr lang="ru-RU" sz="2800" dirty="0"/>
              <a:t>Кран закрыт          Кран открыт</a:t>
            </a:r>
          </a:p>
        </p:txBody>
      </p:sp>
      <p:sp>
        <p:nvSpPr>
          <p:cNvPr id="11269" name="Rectangle 7"/>
          <p:cNvSpPr>
            <a:spLocks noChangeArrowheads="1"/>
          </p:cNvSpPr>
          <p:nvPr/>
        </p:nvSpPr>
        <p:spPr bwMode="auto">
          <a:xfrm>
            <a:off x="4479925" y="3246438"/>
            <a:ext cx="184150" cy="366712"/>
          </a:xfrm>
          <a:prstGeom prst="rect">
            <a:avLst/>
          </a:prstGeom>
          <a:noFill/>
          <a:ln w="9525">
            <a:noFill/>
            <a:miter lim="800000"/>
            <a:headEnd/>
            <a:tailEnd/>
          </a:ln>
        </p:spPr>
        <p:txBody>
          <a:bodyPr wrap="none" anchor="ctr">
            <a:spAutoFit/>
          </a:bodyPr>
          <a:lstStyle/>
          <a:p>
            <a:pPr algn="ctr"/>
            <a:endParaRPr lang="ru-RU" b="0"/>
          </a:p>
        </p:txBody>
      </p:sp>
      <p:sp>
        <p:nvSpPr>
          <p:cNvPr id="11270" name="Line 9"/>
          <p:cNvSpPr>
            <a:spLocks noChangeShapeType="1"/>
          </p:cNvSpPr>
          <p:nvPr/>
        </p:nvSpPr>
        <p:spPr bwMode="auto">
          <a:xfrm>
            <a:off x="2916238" y="1773238"/>
            <a:ext cx="0" cy="3887787"/>
          </a:xfrm>
          <a:prstGeom prst="line">
            <a:avLst/>
          </a:prstGeom>
          <a:noFill/>
          <a:ln w="9525">
            <a:solidFill>
              <a:schemeClr val="tx1"/>
            </a:solidFill>
            <a:round/>
            <a:headEnd/>
            <a:tailEnd/>
          </a:ln>
        </p:spPr>
        <p:txBody>
          <a:bodyPr/>
          <a:lstStyle/>
          <a:p>
            <a:endParaRPr lang="ru-RU"/>
          </a:p>
        </p:txBody>
      </p:sp>
      <p:sp>
        <p:nvSpPr>
          <p:cNvPr id="11271" name="Line 10"/>
          <p:cNvSpPr>
            <a:spLocks noChangeShapeType="1"/>
          </p:cNvSpPr>
          <p:nvPr/>
        </p:nvSpPr>
        <p:spPr bwMode="auto">
          <a:xfrm>
            <a:off x="539750" y="3644900"/>
            <a:ext cx="2376488" cy="0"/>
          </a:xfrm>
          <a:prstGeom prst="line">
            <a:avLst/>
          </a:prstGeom>
          <a:noFill/>
          <a:ln w="9525">
            <a:solidFill>
              <a:schemeClr val="tx1"/>
            </a:solidFill>
            <a:round/>
            <a:headEnd/>
            <a:tailEnd/>
          </a:ln>
        </p:spPr>
        <p:txBody>
          <a:bodyPr/>
          <a:lstStyle/>
          <a:p>
            <a:endParaRPr lang="ru-RU"/>
          </a:p>
        </p:txBody>
      </p:sp>
      <p:sp>
        <p:nvSpPr>
          <p:cNvPr id="11272" name="Line 11"/>
          <p:cNvSpPr>
            <a:spLocks noChangeShapeType="1"/>
          </p:cNvSpPr>
          <p:nvPr/>
        </p:nvSpPr>
        <p:spPr bwMode="auto">
          <a:xfrm>
            <a:off x="3708400" y="3500438"/>
            <a:ext cx="4248150" cy="0"/>
          </a:xfrm>
          <a:prstGeom prst="line">
            <a:avLst/>
          </a:prstGeom>
          <a:noFill/>
          <a:ln w="9525">
            <a:solidFill>
              <a:schemeClr val="tx1"/>
            </a:solidFill>
            <a:round/>
            <a:headEnd/>
            <a:tailEnd/>
          </a:ln>
        </p:spPr>
        <p:txBody>
          <a:bodyPr/>
          <a:lstStyle/>
          <a:p>
            <a:endParaRPr lang="ru-RU"/>
          </a:p>
        </p:txBody>
      </p:sp>
      <p:pic>
        <p:nvPicPr>
          <p:cNvPr id="11273" name="Picture 16"/>
          <p:cNvPicPr>
            <a:picLocks noChangeAspect="1" noChangeArrowheads="1"/>
          </p:cNvPicPr>
          <p:nvPr/>
        </p:nvPicPr>
        <p:blipFill>
          <a:blip r:embed="rId2"/>
          <a:srcRect/>
          <a:stretch>
            <a:fillRect/>
          </a:stretch>
        </p:blipFill>
        <p:spPr bwMode="auto">
          <a:xfrm>
            <a:off x="3500438" y="4143375"/>
            <a:ext cx="2152650" cy="1038225"/>
          </a:xfrm>
          <a:prstGeom prst="rect">
            <a:avLst/>
          </a:prstGeom>
          <a:noFill/>
          <a:ln w="9525">
            <a:noFill/>
            <a:miter lim="800000"/>
            <a:headEnd/>
            <a:tailEnd/>
          </a:ln>
        </p:spPr>
      </p:pic>
      <p:pic>
        <p:nvPicPr>
          <p:cNvPr id="11274" name="Picture 17"/>
          <p:cNvPicPr>
            <a:picLocks noChangeAspect="1" noChangeArrowheads="1"/>
          </p:cNvPicPr>
          <p:nvPr/>
        </p:nvPicPr>
        <p:blipFill>
          <a:blip r:embed="rId3"/>
          <a:srcRect/>
          <a:stretch>
            <a:fillRect/>
          </a:stretch>
        </p:blipFill>
        <p:spPr bwMode="auto">
          <a:xfrm>
            <a:off x="6215063" y="4214813"/>
            <a:ext cx="2143125" cy="1057275"/>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ctrTitle" idx="4294967295"/>
          </p:nvPr>
        </p:nvSpPr>
        <p:spPr>
          <a:xfrm>
            <a:off x="685800" y="571480"/>
            <a:ext cx="7815290" cy="5857916"/>
          </a:xfrm>
        </p:spPr>
        <p:txBody>
          <a:bodyPr>
            <a:normAutofit/>
          </a:bodyPr>
          <a:lstStyle/>
          <a:p>
            <a:pPr algn="ctr"/>
            <a:r>
              <a:rPr lang="ru-RU" sz="3600" b="1" dirty="0" smtClean="0">
                <a:solidFill>
                  <a:srgbClr val="C00000"/>
                </a:solidFill>
              </a:rPr>
              <a:t>Решение</a:t>
            </a:r>
            <a:r>
              <a:rPr lang="ru-RU" sz="3600" dirty="0"/>
              <a:t/>
            </a:r>
            <a:br>
              <a:rPr lang="ru-RU" sz="3600" dirty="0"/>
            </a:br>
            <a:r>
              <a:rPr lang="ru-RU" dirty="0"/>
              <a:t/>
            </a:r>
            <a:br>
              <a:rPr lang="ru-RU" dirty="0"/>
            </a:br>
            <a:r>
              <a:rPr lang="ru-RU" sz="3200" dirty="0" smtClean="0"/>
              <a:t> </a:t>
            </a:r>
            <a:r>
              <a:rPr lang="ru-RU" sz="3200" dirty="0" smtClean="0">
                <a:solidFill>
                  <a:schemeClr val="tx1"/>
                </a:solidFill>
              </a:rPr>
              <a:t>После открытия крана воздух из 1 баллона займет весь предоставленный объём т.е. </a:t>
            </a:r>
            <a:r>
              <a:rPr lang="en-US" sz="3200" dirty="0" smtClean="0">
                <a:solidFill>
                  <a:srgbClr val="FF0000"/>
                </a:solidFill>
              </a:rPr>
              <a:t>V</a:t>
            </a:r>
            <a:r>
              <a:rPr lang="ru-RU" sz="3200" baseline="-25000" dirty="0" smtClean="0">
                <a:solidFill>
                  <a:srgbClr val="FF0000"/>
                </a:solidFill>
              </a:rPr>
              <a:t>1</a:t>
            </a:r>
            <a:r>
              <a:rPr lang="ru-RU" sz="3200" dirty="0" smtClean="0">
                <a:solidFill>
                  <a:srgbClr val="FF0000"/>
                </a:solidFill>
              </a:rPr>
              <a:t>+</a:t>
            </a:r>
            <a:r>
              <a:rPr lang="en-US" sz="3200" dirty="0" smtClean="0">
                <a:solidFill>
                  <a:srgbClr val="FF0000"/>
                </a:solidFill>
              </a:rPr>
              <a:t>V</a:t>
            </a:r>
            <a:r>
              <a:rPr lang="ru-RU" sz="3200" baseline="-25000" dirty="0" smtClean="0">
                <a:solidFill>
                  <a:srgbClr val="FF0000"/>
                </a:solidFill>
              </a:rPr>
              <a:t>2</a:t>
            </a:r>
            <a:r>
              <a:rPr lang="ru-RU" sz="3200" dirty="0" smtClean="0"/>
              <a:t>. </a:t>
            </a:r>
            <a:r>
              <a:rPr lang="ru-RU" sz="3200" dirty="0" smtClean="0">
                <a:solidFill>
                  <a:schemeClr val="tx1"/>
                </a:solidFill>
              </a:rPr>
              <a:t>Применим закон Бойля-Мариотта:</a:t>
            </a:r>
            <a:r>
              <a:rPr lang="ru-RU" sz="3200" dirty="0" smtClean="0"/>
              <a:t> </a:t>
            </a:r>
            <a:r>
              <a:rPr lang="en-US" sz="3200" dirty="0" smtClean="0">
                <a:solidFill>
                  <a:srgbClr val="FF0000"/>
                </a:solidFill>
              </a:rPr>
              <a:t>p</a:t>
            </a:r>
            <a:r>
              <a:rPr lang="ru-RU" sz="3200" baseline="-25000" dirty="0" smtClean="0">
                <a:solidFill>
                  <a:srgbClr val="FF0000"/>
                </a:solidFill>
              </a:rPr>
              <a:t>1</a:t>
            </a:r>
            <a:r>
              <a:rPr lang="en-US" sz="3200" dirty="0" smtClean="0">
                <a:solidFill>
                  <a:srgbClr val="FF0000"/>
                </a:solidFill>
              </a:rPr>
              <a:t>V</a:t>
            </a:r>
            <a:r>
              <a:rPr lang="ru-RU" sz="3200" baseline="-25000" dirty="0" smtClean="0">
                <a:solidFill>
                  <a:srgbClr val="FF0000"/>
                </a:solidFill>
              </a:rPr>
              <a:t>1</a:t>
            </a:r>
            <a:r>
              <a:rPr lang="ru-RU" sz="3200" dirty="0" smtClean="0">
                <a:solidFill>
                  <a:srgbClr val="FF0000"/>
                </a:solidFill>
              </a:rPr>
              <a:t>=</a:t>
            </a:r>
            <a:r>
              <a:rPr lang="en-US" sz="3200" dirty="0" smtClean="0">
                <a:solidFill>
                  <a:srgbClr val="FF0000"/>
                </a:solidFill>
              </a:rPr>
              <a:t>p</a:t>
            </a:r>
            <a:r>
              <a:rPr lang="ru-RU" sz="3200" baseline="-25000" dirty="0" smtClean="0">
                <a:solidFill>
                  <a:srgbClr val="FF0000"/>
                </a:solidFill>
              </a:rPr>
              <a:t>2</a:t>
            </a:r>
            <a:r>
              <a:rPr lang="ru-RU" sz="3200" dirty="0" smtClean="0">
                <a:solidFill>
                  <a:srgbClr val="FF0000"/>
                </a:solidFill>
              </a:rPr>
              <a:t>(</a:t>
            </a:r>
            <a:r>
              <a:rPr lang="en-US" sz="3200" dirty="0" smtClean="0">
                <a:solidFill>
                  <a:srgbClr val="FF0000"/>
                </a:solidFill>
              </a:rPr>
              <a:t>V</a:t>
            </a:r>
            <a:r>
              <a:rPr lang="ru-RU" sz="3200" baseline="-25000" dirty="0" smtClean="0">
                <a:solidFill>
                  <a:srgbClr val="FF0000"/>
                </a:solidFill>
              </a:rPr>
              <a:t>1</a:t>
            </a:r>
            <a:r>
              <a:rPr lang="ru-RU" sz="3200" dirty="0" smtClean="0">
                <a:solidFill>
                  <a:srgbClr val="FF0000"/>
                </a:solidFill>
              </a:rPr>
              <a:t>+</a:t>
            </a:r>
            <a:r>
              <a:rPr lang="en-US" sz="3200" dirty="0" smtClean="0">
                <a:solidFill>
                  <a:srgbClr val="FF0000"/>
                </a:solidFill>
              </a:rPr>
              <a:t>V</a:t>
            </a:r>
            <a:r>
              <a:rPr lang="ru-RU" sz="3200" baseline="-25000" dirty="0" smtClean="0">
                <a:solidFill>
                  <a:srgbClr val="FF0000"/>
                </a:solidFill>
              </a:rPr>
              <a:t>2</a:t>
            </a:r>
            <a:r>
              <a:rPr lang="ru-RU" sz="3200" dirty="0" smtClean="0">
                <a:solidFill>
                  <a:srgbClr val="FF0000"/>
                </a:solidFill>
              </a:rPr>
              <a:t>) </a:t>
            </a:r>
            <a:r>
              <a:rPr lang="ru-RU" sz="3200" dirty="0" smtClean="0">
                <a:solidFill>
                  <a:schemeClr val="tx1"/>
                </a:solidFill>
              </a:rPr>
              <a:t>отсюда искомое давление равно</a:t>
            </a:r>
            <a:r>
              <a:rPr lang="ru-RU" sz="3200" dirty="0" smtClean="0"/>
              <a:t> </a:t>
            </a:r>
            <a:r>
              <a:rPr lang="en-US" sz="3200" dirty="0" smtClean="0">
                <a:solidFill>
                  <a:srgbClr val="FF0000"/>
                </a:solidFill>
              </a:rPr>
              <a:t>p</a:t>
            </a:r>
            <a:r>
              <a:rPr lang="ru-RU" sz="3200" baseline="-25000" dirty="0" smtClean="0">
                <a:solidFill>
                  <a:srgbClr val="FF0000"/>
                </a:solidFill>
              </a:rPr>
              <a:t>2</a:t>
            </a:r>
            <a:r>
              <a:rPr lang="ru-RU" sz="3200" dirty="0" smtClean="0">
                <a:solidFill>
                  <a:srgbClr val="FF0000"/>
                </a:solidFill>
              </a:rPr>
              <a:t>=</a:t>
            </a:r>
            <a:r>
              <a:rPr lang="en-US" sz="3200" dirty="0" smtClean="0">
                <a:solidFill>
                  <a:srgbClr val="FF0000"/>
                </a:solidFill>
              </a:rPr>
              <a:t>p</a:t>
            </a:r>
            <a:r>
              <a:rPr lang="ru-RU" sz="3200" baseline="-25000" dirty="0" smtClean="0">
                <a:solidFill>
                  <a:srgbClr val="FF0000"/>
                </a:solidFill>
              </a:rPr>
              <a:t>1</a:t>
            </a:r>
            <a:r>
              <a:rPr lang="en-US" sz="3200" dirty="0" smtClean="0">
                <a:solidFill>
                  <a:srgbClr val="FF0000"/>
                </a:solidFill>
              </a:rPr>
              <a:t>V</a:t>
            </a:r>
            <a:r>
              <a:rPr lang="ru-RU" sz="3200" baseline="-25000" dirty="0" smtClean="0">
                <a:solidFill>
                  <a:srgbClr val="FF0000"/>
                </a:solidFill>
              </a:rPr>
              <a:t>1</a:t>
            </a:r>
            <a:r>
              <a:rPr lang="ru-RU" sz="3200" dirty="0" smtClean="0">
                <a:solidFill>
                  <a:srgbClr val="FF0000"/>
                </a:solidFill>
              </a:rPr>
              <a:t>/</a:t>
            </a:r>
            <a:r>
              <a:rPr lang="en-US" sz="3200" dirty="0" smtClean="0">
                <a:solidFill>
                  <a:srgbClr val="FF0000"/>
                </a:solidFill>
              </a:rPr>
              <a:t>V</a:t>
            </a:r>
            <a:r>
              <a:rPr lang="ru-RU" sz="3200" baseline="-25000" dirty="0" smtClean="0">
                <a:solidFill>
                  <a:srgbClr val="FF0000"/>
                </a:solidFill>
              </a:rPr>
              <a:t>1</a:t>
            </a:r>
            <a:r>
              <a:rPr lang="ru-RU" sz="3200" dirty="0" smtClean="0">
                <a:solidFill>
                  <a:srgbClr val="FF0000"/>
                </a:solidFill>
              </a:rPr>
              <a:t>+</a:t>
            </a:r>
            <a:r>
              <a:rPr lang="en-US" sz="3200" dirty="0" smtClean="0">
                <a:solidFill>
                  <a:srgbClr val="FF0000"/>
                </a:solidFill>
              </a:rPr>
              <a:t>V</a:t>
            </a:r>
            <a:r>
              <a:rPr lang="ru-RU" sz="3200" baseline="-25000" dirty="0" smtClean="0">
                <a:solidFill>
                  <a:srgbClr val="FF0000"/>
                </a:solidFill>
              </a:rPr>
              <a:t>2</a:t>
            </a:r>
            <a:r>
              <a:rPr lang="ru-RU" sz="3200" dirty="0" smtClean="0"/>
              <a:t>;</a:t>
            </a:r>
            <a:br>
              <a:rPr lang="ru-RU" sz="3200" dirty="0" smtClean="0"/>
            </a:br>
            <a:r>
              <a:rPr lang="ru-RU" sz="3200" dirty="0" smtClean="0"/>
              <a:t/>
            </a:r>
            <a:br>
              <a:rPr lang="ru-RU" sz="3200" dirty="0" smtClean="0"/>
            </a:br>
            <a:r>
              <a:rPr lang="ru-RU" sz="2800" dirty="0" smtClean="0">
                <a:solidFill>
                  <a:schemeClr val="tx1"/>
                </a:solidFill>
              </a:rPr>
              <a:t>р</a:t>
            </a:r>
            <a:r>
              <a:rPr lang="ru-RU" sz="2800" baseline="-25000" dirty="0" smtClean="0">
                <a:solidFill>
                  <a:schemeClr val="tx1"/>
                </a:solidFill>
              </a:rPr>
              <a:t>2</a:t>
            </a:r>
            <a:r>
              <a:rPr lang="ru-RU" sz="2800" dirty="0" smtClean="0">
                <a:solidFill>
                  <a:schemeClr val="tx1"/>
                </a:solidFill>
              </a:rPr>
              <a:t>=4*10</a:t>
            </a:r>
            <a:r>
              <a:rPr lang="ru-RU" sz="2800" baseline="30000" dirty="0" smtClean="0">
                <a:solidFill>
                  <a:schemeClr val="tx1"/>
                </a:solidFill>
              </a:rPr>
              <a:t>5</a:t>
            </a:r>
            <a:r>
              <a:rPr lang="ru-RU" sz="2800" dirty="0" smtClean="0">
                <a:solidFill>
                  <a:schemeClr val="tx1"/>
                </a:solidFill>
              </a:rPr>
              <a:t>Па*0,02м</a:t>
            </a:r>
            <a:r>
              <a:rPr lang="ru-RU" sz="2800" baseline="30000" dirty="0" smtClean="0">
                <a:solidFill>
                  <a:schemeClr val="tx1"/>
                </a:solidFill>
              </a:rPr>
              <a:t>3</a:t>
            </a:r>
            <a:r>
              <a:rPr lang="ru-RU" sz="2800" dirty="0" smtClean="0">
                <a:solidFill>
                  <a:schemeClr val="tx1"/>
                </a:solidFill>
              </a:rPr>
              <a:t>/0,02м</a:t>
            </a:r>
            <a:r>
              <a:rPr lang="ru-RU" sz="2800" baseline="30000" dirty="0" smtClean="0">
                <a:solidFill>
                  <a:schemeClr val="tx1"/>
                </a:solidFill>
              </a:rPr>
              <a:t>3</a:t>
            </a:r>
            <a:r>
              <a:rPr lang="ru-RU" sz="2800" dirty="0" smtClean="0">
                <a:solidFill>
                  <a:schemeClr val="tx1"/>
                </a:solidFill>
              </a:rPr>
              <a:t>+0,06м</a:t>
            </a:r>
            <a:r>
              <a:rPr lang="ru-RU" sz="2800" baseline="30000" dirty="0" smtClean="0">
                <a:solidFill>
                  <a:schemeClr val="tx1"/>
                </a:solidFill>
              </a:rPr>
              <a:t>3</a:t>
            </a:r>
            <a:r>
              <a:rPr lang="ru-RU" sz="2800" dirty="0" smtClean="0">
                <a:solidFill>
                  <a:schemeClr val="tx1"/>
                </a:solidFill>
              </a:rPr>
              <a:t>=10</a:t>
            </a:r>
            <a:r>
              <a:rPr lang="ru-RU" sz="2800" baseline="30000" dirty="0" smtClean="0">
                <a:solidFill>
                  <a:schemeClr val="tx1"/>
                </a:solidFill>
              </a:rPr>
              <a:t>5</a:t>
            </a:r>
            <a:r>
              <a:rPr lang="ru-RU" sz="2800" dirty="0" smtClean="0">
                <a:solidFill>
                  <a:schemeClr val="tx1"/>
                </a:solidFill>
              </a:rPr>
              <a:t> (Па)</a:t>
            </a:r>
            <a:r>
              <a:rPr lang="ru-RU" sz="3200" dirty="0" smtClean="0">
                <a:solidFill>
                  <a:schemeClr val="tx1"/>
                </a:solidFill>
              </a:rPr>
              <a:t/>
            </a:r>
            <a:br>
              <a:rPr lang="ru-RU" sz="3200" dirty="0" smtClean="0">
                <a:solidFill>
                  <a:schemeClr val="tx1"/>
                </a:solidFill>
              </a:rPr>
            </a:br>
            <a:r>
              <a:rPr lang="ru-RU" sz="3200" b="1" u="sng" dirty="0" smtClean="0">
                <a:solidFill>
                  <a:schemeClr val="tx1"/>
                </a:solidFill>
              </a:rPr>
              <a:t>Ответ</a:t>
            </a:r>
            <a:r>
              <a:rPr lang="ru-RU" sz="3200" dirty="0" smtClean="0">
                <a:solidFill>
                  <a:schemeClr val="tx1"/>
                </a:solidFill>
              </a:rPr>
              <a:t>: давление установившееся в сосудах </a:t>
            </a:r>
            <a:r>
              <a:rPr lang="ru-RU" sz="3200" u="sng" dirty="0" smtClean="0">
                <a:solidFill>
                  <a:srgbClr val="C00000"/>
                </a:solidFill>
              </a:rPr>
              <a:t>р</a:t>
            </a:r>
            <a:r>
              <a:rPr lang="ru-RU" sz="3200" baseline="-25000" dirty="0" smtClean="0">
                <a:solidFill>
                  <a:srgbClr val="C00000"/>
                </a:solidFill>
              </a:rPr>
              <a:t>2</a:t>
            </a:r>
            <a:r>
              <a:rPr lang="ru-RU" sz="3200" u="sng" dirty="0" smtClean="0">
                <a:solidFill>
                  <a:srgbClr val="C00000"/>
                </a:solidFill>
              </a:rPr>
              <a:t>=10</a:t>
            </a:r>
            <a:r>
              <a:rPr lang="ru-RU" sz="3200" u="sng" baseline="30000" dirty="0" smtClean="0">
                <a:solidFill>
                  <a:srgbClr val="C00000"/>
                </a:solidFill>
              </a:rPr>
              <a:t>5</a:t>
            </a:r>
            <a:r>
              <a:rPr lang="ru-RU" sz="3200" u="sng" dirty="0" smtClean="0">
                <a:solidFill>
                  <a:srgbClr val="C00000"/>
                </a:solidFill>
              </a:rPr>
              <a:t> Па</a:t>
            </a:r>
            <a:endParaRPr lang="ru-RU" dirty="0"/>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chemeClr val="accent4">
                    <a:lumMod val="20000"/>
                    <a:lumOff val="80000"/>
                  </a:schemeClr>
                </a:solidFill>
              </a:rPr>
              <a:t>Уравнение  Менделеева -Клапейрона</a:t>
            </a:r>
          </a:p>
        </p:txBody>
      </p:sp>
      <p:sp>
        <p:nvSpPr>
          <p:cNvPr id="3" name="Объект 2"/>
          <p:cNvSpPr>
            <a:spLocks noGrp="1"/>
          </p:cNvSpPr>
          <p:nvPr>
            <p:ph sz="quarter" idx="1"/>
          </p:nvPr>
        </p:nvSpPr>
        <p:spPr/>
        <p:txBody>
          <a:bodyPr numCol="1">
            <a:normAutofit fontScale="62500" lnSpcReduction="20000"/>
          </a:bodyPr>
          <a:lstStyle/>
          <a:p>
            <a:pPr marL="0" lvl="0" indent="0">
              <a:buClr>
                <a:srgbClr val="FE8637"/>
              </a:buClr>
              <a:buNone/>
            </a:pPr>
            <a:r>
              <a:rPr lang="ru-RU" sz="3200" dirty="0">
                <a:solidFill>
                  <a:prstClr val="black"/>
                </a:solidFill>
              </a:rPr>
              <a:t>Состояние данной массы газа полностью определено, если известны его давление, температура и объем. Эти величины называют параметрами состояния газа. Уравнение, связывающее параметры состояния, называют </a:t>
            </a:r>
            <a:r>
              <a:rPr lang="ru-RU" sz="3200" b="1" dirty="0">
                <a:solidFill>
                  <a:prstClr val="black"/>
                </a:solidFill>
              </a:rPr>
              <a:t>уравнением состояния</a:t>
            </a:r>
            <a:r>
              <a:rPr lang="ru-RU" sz="3200" dirty="0">
                <a:solidFill>
                  <a:prstClr val="black"/>
                </a:solidFill>
              </a:rPr>
              <a:t>. </a:t>
            </a:r>
          </a:p>
          <a:p>
            <a:pPr marL="0" lvl="0" indent="0" algn="ctr">
              <a:buClr>
                <a:srgbClr val="FE8637"/>
              </a:buClr>
              <a:buNone/>
            </a:pPr>
            <a:r>
              <a:rPr lang="ru-RU" sz="3200" dirty="0">
                <a:solidFill>
                  <a:prstClr val="black"/>
                </a:solidFill>
              </a:rPr>
              <a:t>Для произвольной массы газа состояние газа описывается </a:t>
            </a:r>
            <a:r>
              <a:rPr lang="ru-RU" sz="3200" i="1" dirty="0">
                <a:solidFill>
                  <a:prstClr val="black"/>
                </a:solidFill>
              </a:rPr>
              <a:t>уравнением</a:t>
            </a:r>
            <a:r>
              <a:rPr lang="ru-RU" sz="3200" dirty="0">
                <a:solidFill>
                  <a:prstClr val="black"/>
                </a:solidFill>
              </a:rPr>
              <a:t> </a:t>
            </a:r>
            <a:r>
              <a:rPr lang="ru-RU" sz="3200" i="1" dirty="0">
                <a:solidFill>
                  <a:prstClr val="black"/>
                </a:solidFill>
              </a:rPr>
              <a:t>Менделеева—Клапейрона</a:t>
            </a:r>
            <a:r>
              <a:rPr lang="ru-RU" sz="3200" dirty="0">
                <a:solidFill>
                  <a:prstClr val="black"/>
                </a:solidFill>
              </a:rPr>
              <a:t>: </a:t>
            </a:r>
            <a:endParaRPr lang="en-US" sz="3200" dirty="0">
              <a:solidFill>
                <a:prstClr val="black"/>
              </a:solidFill>
            </a:endParaRPr>
          </a:p>
          <a:p>
            <a:pPr marL="0" lvl="0" indent="0">
              <a:buClr>
                <a:srgbClr val="FE8637"/>
              </a:buClr>
              <a:buNone/>
            </a:pPr>
            <a:endParaRPr lang="ru-RU" sz="2900" dirty="0">
              <a:solidFill>
                <a:prstClr val="black"/>
              </a:solidFill>
            </a:endParaRPr>
          </a:p>
          <a:p>
            <a:pPr marL="0" lvl="0" indent="0">
              <a:buClr>
                <a:srgbClr val="FE8637"/>
              </a:buClr>
              <a:buNone/>
            </a:pPr>
            <a:endParaRPr lang="ru-RU" sz="2900" dirty="0">
              <a:solidFill>
                <a:prstClr val="black"/>
              </a:solidFill>
            </a:endParaRPr>
          </a:p>
          <a:p>
            <a:pPr marL="0" lvl="0" indent="0">
              <a:buClr>
                <a:srgbClr val="FE8637"/>
              </a:buClr>
              <a:buNone/>
            </a:pPr>
            <a:r>
              <a:rPr lang="ru-RU" sz="2900" i="1" dirty="0">
                <a:solidFill>
                  <a:prstClr val="black"/>
                </a:solidFill>
              </a:rPr>
              <a:t> </a:t>
            </a:r>
            <a:r>
              <a:rPr lang="ru-RU" sz="2600" i="1" dirty="0">
                <a:solidFill>
                  <a:prstClr val="black"/>
                </a:solidFill>
              </a:rPr>
              <a:t>Где</a:t>
            </a:r>
          </a:p>
          <a:p>
            <a:pPr marL="0" lvl="0" indent="0">
              <a:buClr>
                <a:srgbClr val="FE8637"/>
              </a:buClr>
              <a:buNone/>
            </a:pPr>
            <a:r>
              <a:rPr lang="en-US" sz="2600" dirty="0">
                <a:solidFill>
                  <a:prstClr val="black"/>
                </a:solidFill>
              </a:rPr>
              <a:t> </a:t>
            </a:r>
            <a:r>
              <a:rPr lang="en-US" sz="2600" b="1" i="1" dirty="0">
                <a:solidFill>
                  <a:prstClr val="black"/>
                </a:solidFill>
                <a:latin typeface="Times New Roman" panose="02020603050405020304" pitchFamily="18" charset="0"/>
                <a:cs typeface="Times New Roman" panose="02020603050405020304" pitchFamily="18" charset="0"/>
              </a:rPr>
              <a:t>p</a:t>
            </a:r>
            <a:r>
              <a:rPr lang="ru-RU" sz="2600" dirty="0">
                <a:solidFill>
                  <a:prstClr val="black"/>
                </a:solidFill>
              </a:rPr>
              <a:t> — давление,</a:t>
            </a:r>
            <a:r>
              <a:rPr lang="en-US" sz="2600" dirty="0">
                <a:solidFill>
                  <a:prstClr val="black"/>
                </a:solidFill>
              </a:rPr>
              <a:t> </a:t>
            </a:r>
          </a:p>
          <a:p>
            <a:pPr marL="0" lvl="0" indent="0">
              <a:buClr>
                <a:srgbClr val="FE8637"/>
              </a:buClr>
              <a:buNone/>
            </a:pPr>
            <a:r>
              <a:rPr lang="en-US" sz="2600" b="1" i="1" dirty="0">
                <a:solidFill>
                  <a:prstClr val="black"/>
                </a:solidFill>
                <a:latin typeface="Times New Roman" panose="02020603050405020304" pitchFamily="18" charset="0"/>
                <a:cs typeface="Times New Roman" panose="02020603050405020304" pitchFamily="18" charset="0"/>
              </a:rPr>
              <a:t>V</a:t>
            </a:r>
            <a:r>
              <a:rPr lang="ru-RU" sz="2600" dirty="0">
                <a:solidFill>
                  <a:prstClr val="black"/>
                </a:solidFill>
              </a:rPr>
              <a:t> — объем,</a:t>
            </a:r>
          </a:p>
          <a:p>
            <a:pPr marL="342900" lvl="0" indent="-342900">
              <a:buClr>
                <a:srgbClr val="FE8637"/>
              </a:buClr>
              <a:buNone/>
            </a:pPr>
            <a:r>
              <a:rPr lang="en-US" sz="2600" b="1" i="1" dirty="0" smtClean="0">
                <a:solidFill>
                  <a:prstClr val="black"/>
                </a:solidFill>
                <a:latin typeface="Times New Roman" panose="02020603050405020304" pitchFamily="18" charset="0"/>
                <a:cs typeface="Times New Roman" panose="02020603050405020304" pitchFamily="18" charset="0"/>
              </a:rPr>
              <a:t>m</a:t>
            </a:r>
            <a:r>
              <a:rPr lang="ru-RU" sz="2600" dirty="0" smtClean="0">
                <a:solidFill>
                  <a:prstClr val="black"/>
                </a:solidFill>
              </a:rPr>
              <a:t> — масса,</a:t>
            </a:r>
            <a:r>
              <a:rPr lang="en-US" sz="2600" dirty="0" smtClean="0">
                <a:solidFill>
                  <a:prstClr val="black"/>
                </a:solidFill>
              </a:rPr>
              <a:t> </a:t>
            </a:r>
            <a:endParaRPr lang="ru-RU" sz="2600" dirty="0">
              <a:solidFill>
                <a:prstClr val="black"/>
              </a:solidFill>
            </a:endParaRPr>
          </a:p>
          <a:p>
            <a:pPr marL="342900" lvl="0" indent="-342900">
              <a:buClr>
                <a:srgbClr val="FE8637"/>
              </a:buClr>
              <a:buNone/>
            </a:pPr>
            <a:r>
              <a:rPr lang="en-US" sz="2600" b="1" i="1" dirty="0" smtClean="0">
                <a:solidFill>
                  <a:prstClr val="black"/>
                </a:solidFill>
                <a:latin typeface="Times New Roman" panose="02020603050405020304" pitchFamily="18" charset="0"/>
                <a:cs typeface="Times New Roman" panose="02020603050405020304" pitchFamily="18" charset="0"/>
              </a:rPr>
              <a:t>M</a:t>
            </a:r>
            <a:r>
              <a:rPr lang="ru-RU" sz="2600" dirty="0" smtClean="0">
                <a:solidFill>
                  <a:prstClr val="black"/>
                </a:solidFill>
              </a:rPr>
              <a:t> - молярная масса, </a:t>
            </a:r>
            <a:endParaRPr lang="en-US" sz="2600" dirty="0" smtClean="0">
              <a:solidFill>
                <a:prstClr val="black"/>
              </a:solidFill>
            </a:endParaRPr>
          </a:p>
          <a:p>
            <a:pPr marL="0" lvl="0" indent="0">
              <a:buClr>
                <a:srgbClr val="FE8637"/>
              </a:buClr>
              <a:buNone/>
            </a:pPr>
            <a:r>
              <a:rPr lang="en-US" sz="2600" b="1" i="1" dirty="0" smtClean="0">
                <a:solidFill>
                  <a:prstClr val="black"/>
                </a:solidFill>
                <a:latin typeface="Times New Roman" panose="02020603050405020304" pitchFamily="18" charset="0"/>
                <a:cs typeface="Times New Roman" panose="02020603050405020304" pitchFamily="18" charset="0"/>
              </a:rPr>
              <a:t>R</a:t>
            </a:r>
            <a:r>
              <a:rPr lang="ru-RU" sz="2600" dirty="0">
                <a:solidFill>
                  <a:prstClr val="black"/>
                </a:solidFill>
              </a:rPr>
              <a:t>— универсальная газовая постоянная </a:t>
            </a:r>
            <a:r>
              <a:rPr lang="ru-RU" sz="2600" dirty="0" smtClean="0">
                <a:solidFill>
                  <a:prstClr val="black"/>
                </a:solidFill>
                <a:latin typeface="Times New Roman" panose="02020603050405020304" pitchFamily="18" charset="0"/>
                <a:cs typeface="Times New Roman" panose="02020603050405020304" pitchFamily="18" charset="0"/>
              </a:rPr>
              <a:t>(</a:t>
            </a:r>
            <a:r>
              <a:rPr lang="en-US" sz="2600" b="1" dirty="0" smtClean="0">
                <a:solidFill>
                  <a:prstClr val="black"/>
                </a:solidFill>
                <a:latin typeface="Times New Roman" panose="02020603050405020304" pitchFamily="18" charset="0"/>
                <a:cs typeface="Times New Roman" panose="02020603050405020304" pitchFamily="18" charset="0"/>
              </a:rPr>
              <a:t>R= </a:t>
            </a:r>
            <a:r>
              <a:rPr lang="en-US" sz="2600" b="1" dirty="0">
                <a:solidFill>
                  <a:prstClr val="black"/>
                </a:solidFill>
                <a:latin typeface="Times New Roman" panose="02020603050405020304" pitchFamily="18" charset="0"/>
                <a:cs typeface="Times New Roman" panose="02020603050405020304" pitchFamily="18" charset="0"/>
              </a:rPr>
              <a:t>8,31</a:t>
            </a:r>
            <a:r>
              <a:rPr lang="ru-RU" sz="2600" b="1" dirty="0">
                <a:solidFill>
                  <a:prstClr val="black"/>
                </a:solidFill>
                <a:latin typeface="Times New Roman" panose="02020603050405020304" pitchFamily="18" charset="0"/>
                <a:cs typeface="Times New Roman" panose="02020603050405020304" pitchFamily="18" charset="0"/>
              </a:rPr>
              <a:t> Дж/( моль ∙ </a:t>
            </a:r>
            <a:r>
              <a:rPr lang="ru-RU" sz="2600" b="1" dirty="0" smtClean="0">
                <a:solidFill>
                  <a:prstClr val="black"/>
                </a:solidFill>
                <a:latin typeface="Times New Roman" panose="02020603050405020304" pitchFamily="18" charset="0"/>
                <a:cs typeface="Times New Roman" panose="02020603050405020304" pitchFamily="18" charset="0"/>
              </a:rPr>
              <a:t>К</a:t>
            </a:r>
            <a:r>
              <a:rPr lang="en-US" sz="2600" b="1" dirty="0" smtClean="0">
                <a:solidFill>
                  <a:prstClr val="black"/>
                </a:solidFill>
                <a:latin typeface="Times New Roman" panose="02020603050405020304" pitchFamily="18" charset="0"/>
                <a:cs typeface="Times New Roman" panose="02020603050405020304" pitchFamily="18" charset="0"/>
              </a:rPr>
              <a:t>)</a:t>
            </a:r>
            <a:r>
              <a:rPr lang="ru-RU" sz="2600" b="1" dirty="0" smtClean="0">
                <a:solidFill>
                  <a:prstClr val="black"/>
                </a:solidFill>
                <a:latin typeface="Times New Roman" panose="02020603050405020304" pitchFamily="18" charset="0"/>
                <a:cs typeface="Times New Roman" panose="02020603050405020304" pitchFamily="18" charset="0"/>
              </a:rPr>
              <a:t>)</a:t>
            </a:r>
            <a:r>
              <a:rPr lang="ru-RU" sz="2600" b="1" i="1" dirty="0" smtClean="0">
                <a:solidFill>
                  <a:prstClr val="black"/>
                </a:solidFill>
                <a:latin typeface="Times New Roman" panose="02020603050405020304" pitchFamily="18" charset="0"/>
                <a:cs typeface="Times New Roman" panose="02020603050405020304" pitchFamily="18" charset="0"/>
              </a:rPr>
              <a:t>.</a:t>
            </a:r>
            <a:r>
              <a:rPr lang="ru-RU" sz="2900" dirty="0" smtClean="0">
                <a:solidFill>
                  <a:prstClr val="black"/>
                </a:solidFill>
              </a:rPr>
              <a:t> </a:t>
            </a:r>
            <a:endParaRPr lang="ru-RU" sz="2900" dirty="0">
              <a:solidFill>
                <a:prstClr val="black"/>
              </a:solidFill>
            </a:endParaRPr>
          </a:p>
          <a:p>
            <a:pPr marL="0" lvl="0" indent="0">
              <a:buClr>
                <a:srgbClr val="FE8637"/>
              </a:buClr>
              <a:buNone/>
            </a:pPr>
            <a:r>
              <a:rPr lang="ru-RU" sz="2900" dirty="0">
                <a:solidFill>
                  <a:prstClr val="black"/>
                </a:solidFill>
              </a:rPr>
              <a:t>       </a:t>
            </a:r>
            <a:r>
              <a:rPr lang="ru-RU" sz="3200" dirty="0">
                <a:solidFill>
                  <a:prstClr val="black"/>
                </a:solidFill>
              </a:rPr>
              <a:t>Уравнение Менделеева—Клапейрона показывает, что возможно одновременное изменение трех параметров, характеризующих состояние идеального газа.</a:t>
            </a:r>
            <a:endParaRPr lang="ru-RU" sz="2900" dirty="0">
              <a:solidFill>
                <a:prstClr val="black"/>
              </a:solidFill>
            </a:endParaRP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347864" y="3429000"/>
            <a:ext cx="1852613"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572264" y="3071810"/>
            <a:ext cx="1493837" cy="22621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Управляющая кнопка: домой 3">
            <a:hlinkClick r:id="rId4" action="ppaction://hlinksldjump" highlightClick="1"/>
          </p:cNvPr>
          <p:cNvSpPr/>
          <p:nvPr/>
        </p:nvSpPr>
        <p:spPr>
          <a:xfrm>
            <a:off x="7653268" y="6309320"/>
            <a:ext cx="549226" cy="432048"/>
          </a:xfrm>
          <a:prstGeom prst="actionButtonHom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xmlns="" val="40254067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p:cTn id="25" dur="750" fill="hold"/>
                                        <p:tgtEl>
                                          <p:spTgt spid="1026"/>
                                        </p:tgtEl>
                                        <p:attrNameLst>
                                          <p:attrName>ppt_w</p:attrName>
                                        </p:attrNameLst>
                                      </p:cBhvr>
                                      <p:tavLst>
                                        <p:tav tm="0">
                                          <p:val>
                                            <p:fltVal val="0"/>
                                          </p:val>
                                        </p:tav>
                                        <p:tav tm="100000">
                                          <p:val>
                                            <p:strVal val="#ppt_w"/>
                                          </p:val>
                                        </p:tav>
                                      </p:tavLst>
                                    </p:anim>
                                    <p:anim calcmode="lin" valueType="num">
                                      <p:cBhvr>
                                        <p:cTn id="26" dur="750" fill="hold"/>
                                        <p:tgtEl>
                                          <p:spTgt spid="1026"/>
                                        </p:tgtEl>
                                        <p:attrNameLst>
                                          <p:attrName>ppt_h</p:attrName>
                                        </p:attrNameLst>
                                      </p:cBhvr>
                                      <p:tavLst>
                                        <p:tav tm="0">
                                          <p:val>
                                            <p:fltVal val="0"/>
                                          </p:val>
                                        </p:tav>
                                        <p:tav tm="100000">
                                          <p:val>
                                            <p:strVal val="#ppt_h"/>
                                          </p:val>
                                        </p:tav>
                                      </p:tavLst>
                                    </p:anim>
                                    <p:animEffect transition="in" filter="fade">
                                      <p:cBhvr>
                                        <p:cTn id="27" dur="750"/>
                                        <p:tgtEl>
                                          <p:spTgt spid="1026"/>
                                        </p:tgtEl>
                                      </p:cBhvr>
                                    </p:animEffect>
                                  </p:childTnLst>
                                </p:cTn>
                              </p:par>
                            </p:childTnLst>
                          </p:cTn>
                        </p:par>
                        <p:par>
                          <p:cTn id="28" fill="hold">
                            <p:stCondLst>
                              <p:cond delay="2250"/>
                            </p:stCondLst>
                            <p:childTnLst>
                              <p:par>
                                <p:cTn id="29" presetID="53" presetClass="entr" presetSubtype="16" fill="hold" nodeType="afterEffect">
                                  <p:stCondLst>
                                    <p:cond delay="0"/>
                                  </p:stCondLst>
                                  <p:childTnLst>
                                    <p:set>
                                      <p:cBhvr>
                                        <p:cTn id="30" dur="1" fill="hold">
                                          <p:stCondLst>
                                            <p:cond delay="0"/>
                                          </p:stCondLst>
                                        </p:cTn>
                                        <p:tgtEl>
                                          <p:spTgt spid="1027"/>
                                        </p:tgtEl>
                                        <p:attrNameLst>
                                          <p:attrName>style.visibility</p:attrName>
                                        </p:attrNameLst>
                                      </p:cBhvr>
                                      <p:to>
                                        <p:strVal val="visible"/>
                                      </p:to>
                                    </p:set>
                                    <p:anim calcmode="lin" valueType="num">
                                      <p:cBhvr>
                                        <p:cTn id="31" dur="500" fill="hold"/>
                                        <p:tgtEl>
                                          <p:spTgt spid="1027"/>
                                        </p:tgtEl>
                                        <p:attrNameLst>
                                          <p:attrName>ppt_w</p:attrName>
                                        </p:attrNameLst>
                                      </p:cBhvr>
                                      <p:tavLst>
                                        <p:tav tm="0">
                                          <p:val>
                                            <p:fltVal val="0"/>
                                          </p:val>
                                        </p:tav>
                                        <p:tav tm="100000">
                                          <p:val>
                                            <p:strVal val="#ppt_w"/>
                                          </p:val>
                                        </p:tav>
                                      </p:tavLst>
                                    </p:anim>
                                    <p:anim calcmode="lin" valueType="num">
                                      <p:cBhvr>
                                        <p:cTn id="32" dur="500" fill="hold"/>
                                        <p:tgtEl>
                                          <p:spTgt spid="1027"/>
                                        </p:tgtEl>
                                        <p:attrNameLst>
                                          <p:attrName>ppt_h</p:attrName>
                                        </p:attrNameLst>
                                      </p:cBhvr>
                                      <p:tavLst>
                                        <p:tav tm="0">
                                          <p:val>
                                            <p:fltVal val="0"/>
                                          </p:val>
                                        </p:tav>
                                        <p:tav tm="100000">
                                          <p:val>
                                            <p:strVal val="#ppt_h"/>
                                          </p:val>
                                        </p:tav>
                                      </p:tavLst>
                                    </p:anim>
                                    <p:animEffect transition="in" filter="fade">
                                      <p:cBhvr>
                                        <p:cTn id="33" dur="500"/>
                                        <p:tgtEl>
                                          <p:spTgt spid="1027"/>
                                        </p:tgtEl>
                                      </p:cBhvr>
                                    </p:animEffect>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9" dur="500"/>
                                        <p:tgtEl>
                                          <p:spTgt spid="3">
                                            <p:txEl>
                                              <p:pRg st="4" end="4"/>
                                            </p:txEl>
                                          </p:spTgt>
                                        </p:tgtEl>
                                      </p:cBhvr>
                                    </p:animEffect>
                                  </p:childTnLst>
                                </p:cTn>
                              </p:par>
                            </p:childTnLst>
                          </p:cTn>
                        </p:par>
                        <p:par>
                          <p:cTn id="40" fill="hold">
                            <p:stCondLst>
                              <p:cond delay="3250"/>
                            </p:stCondLst>
                            <p:childTnLst>
                              <p:par>
                                <p:cTn id="41" presetID="53" presetClass="entr" presetSubtype="16" fill="hold" grpId="0"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5" dur="500"/>
                                        <p:tgtEl>
                                          <p:spTgt spid="3">
                                            <p:txEl>
                                              <p:pRg st="5" end="5"/>
                                            </p:txEl>
                                          </p:spTgt>
                                        </p:tgtEl>
                                      </p:cBhvr>
                                    </p:animEffect>
                                  </p:childTnLst>
                                </p:cTn>
                              </p:par>
                            </p:childTnLst>
                          </p:cTn>
                        </p:par>
                        <p:par>
                          <p:cTn id="46" fill="hold">
                            <p:stCondLst>
                              <p:cond delay="3750"/>
                            </p:stCondLst>
                            <p:childTnLst>
                              <p:par>
                                <p:cTn id="47" presetID="53" presetClass="entr" presetSubtype="16" fill="hold" grpId="0" nodeType="after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3">
                                            <p:txEl>
                                              <p:pRg st="6" end="6"/>
                                            </p:txEl>
                                          </p:spTgt>
                                        </p:tgtEl>
                                      </p:cBhvr>
                                    </p:animEffect>
                                  </p:childTnLst>
                                </p:cTn>
                              </p:par>
                            </p:childTnLst>
                          </p:cTn>
                        </p:par>
                        <p:par>
                          <p:cTn id="52" fill="hold">
                            <p:stCondLst>
                              <p:cond delay="4250"/>
                            </p:stCondLst>
                            <p:childTnLst>
                              <p:par>
                                <p:cTn id="53" presetID="53" presetClass="entr" presetSubtype="16" fill="hold" grpId="0" nodeType="after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p:cTn id="55"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7" dur="500"/>
                                        <p:tgtEl>
                                          <p:spTgt spid="3">
                                            <p:txEl>
                                              <p:pRg st="7" end="7"/>
                                            </p:txEl>
                                          </p:spTgt>
                                        </p:tgtEl>
                                      </p:cBhvr>
                                    </p:animEffect>
                                  </p:childTnLst>
                                </p:cTn>
                              </p:par>
                            </p:childTnLst>
                          </p:cTn>
                        </p:par>
                        <p:par>
                          <p:cTn id="58" fill="hold">
                            <p:stCondLst>
                              <p:cond delay="4750"/>
                            </p:stCondLst>
                            <p:childTnLst>
                              <p:par>
                                <p:cTn id="59" presetID="53" presetClass="entr" presetSubtype="16" fill="hold" grpId="0" nodeType="after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p:cTn id="61"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63" dur="500"/>
                                        <p:tgtEl>
                                          <p:spTgt spid="3">
                                            <p:txEl>
                                              <p:pRg st="8" end="8"/>
                                            </p:txEl>
                                          </p:spTgt>
                                        </p:tgtEl>
                                      </p:cBhvr>
                                    </p:animEffect>
                                  </p:childTnLst>
                                </p:cTn>
                              </p:par>
                            </p:childTnLst>
                          </p:cTn>
                        </p:par>
                        <p:par>
                          <p:cTn id="64" fill="hold">
                            <p:stCondLst>
                              <p:cond delay="5250"/>
                            </p:stCondLst>
                            <p:childTnLst>
                              <p:par>
                                <p:cTn id="65" presetID="53" presetClass="entr" presetSubtype="16" fill="hold" grpId="0" nodeType="after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p:cTn id="67"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8"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69" dur="500"/>
                                        <p:tgtEl>
                                          <p:spTgt spid="3">
                                            <p:txEl>
                                              <p:pRg st="9" end="9"/>
                                            </p:txEl>
                                          </p:spTgt>
                                        </p:tgtEl>
                                      </p:cBhvr>
                                    </p:animEffect>
                                  </p:childTnLst>
                                </p:cTn>
                              </p:par>
                            </p:childTnLst>
                          </p:cTn>
                        </p:par>
                        <p:par>
                          <p:cTn id="70" fill="hold">
                            <p:stCondLst>
                              <p:cond delay="5750"/>
                            </p:stCondLst>
                            <p:childTnLst>
                              <p:par>
                                <p:cTn id="71" presetID="53" presetClass="entr" presetSubtype="16" fill="hold" grpId="0" nodeType="after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p:cTn id="73"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74"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7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1500174"/>
            <a:ext cx="7358114" cy="3970318"/>
          </a:xfrm>
          <a:prstGeom prst="rect">
            <a:avLst/>
          </a:prstGeom>
        </p:spPr>
        <p:txBody>
          <a:bodyPr wrap="square">
            <a:spAutoFit/>
          </a:bodyPr>
          <a:lstStyle/>
          <a:p>
            <a:r>
              <a:rPr lang="ru-RU" sz="3600" dirty="0" smtClean="0">
                <a:solidFill>
                  <a:srgbClr val="FF3300"/>
                </a:solidFill>
              </a:rPr>
              <a:t>Задача №2</a:t>
            </a:r>
            <a:br>
              <a:rPr lang="ru-RU" sz="3600" dirty="0" smtClean="0">
                <a:solidFill>
                  <a:srgbClr val="FF3300"/>
                </a:solidFill>
              </a:rPr>
            </a:br>
            <a:r>
              <a:rPr lang="ru-RU" sz="3600" dirty="0" smtClean="0"/>
              <a:t>Определите глубину озера, если объем воздушного пузырька удваивается при подъеме его со дна на поверхность. Температура пузырька не успевает измениться при подъеме </a:t>
            </a:r>
            <a:endParaRPr lang="ru-RU" sz="3600" dirty="0"/>
          </a:p>
        </p:txBody>
      </p:sp>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idx="4294967295"/>
          </p:nvPr>
        </p:nvSpPr>
        <p:spPr/>
        <p:txBody>
          <a:bodyPr/>
          <a:lstStyle/>
          <a:p>
            <a:r>
              <a:rPr lang="en-US" dirty="0"/>
              <a:t> </a:t>
            </a:r>
            <a:endParaRPr lang="ru-RU" dirty="0"/>
          </a:p>
        </p:txBody>
      </p:sp>
      <p:sp>
        <p:nvSpPr>
          <p:cNvPr id="14339" name="Содержимое 2"/>
          <p:cNvSpPr>
            <a:spLocks noGrp="1"/>
          </p:cNvSpPr>
          <p:nvPr>
            <p:ph sz="half" idx="4294967295"/>
          </p:nvPr>
        </p:nvSpPr>
        <p:spPr>
          <a:xfrm>
            <a:off x="457200" y="1600200"/>
            <a:ext cx="4038600" cy="4525963"/>
          </a:xfrm>
        </p:spPr>
        <p:txBody>
          <a:bodyPr/>
          <a:lstStyle/>
          <a:p>
            <a:pPr>
              <a:buFontTx/>
              <a:buNone/>
            </a:pPr>
            <a:r>
              <a:rPr lang="ru-RU" sz="2800" dirty="0"/>
              <a:t>Дано:</a:t>
            </a:r>
          </a:p>
          <a:p>
            <a:pPr>
              <a:buFontTx/>
              <a:buNone/>
            </a:pPr>
            <a:r>
              <a:rPr lang="el-GR" sz="2800" dirty="0"/>
              <a:t>ρ</a:t>
            </a:r>
            <a:r>
              <a:rPr lang="ru-RU" sz="2800" dirty="0"/>
              <a:t>=1000 кг/м</a:t>
            </a:r>
            <a:r>
              <a:rPr lang="ru-RU" sz="2800" baseline="30000" dirty="0"/>
              <a:t>3</a:t>
            </a:r>
          </a:p>
          <a:p>
            <a:pPr>
              <a:buFontTx/>
              <a:buNone/>
            </a:pPr>
            <a:r>
              <a:rPr lang="en-US" sz="2800" dirty="0"/>
              <a:t>V</a:t>
            </a:r>
            <a:r>
              <a:rPr lang="en-US" sz="2800" baseline="-25000" dirty="0"/>
              <a:t>2</a:t>
            </a:r>
            <a:r>
              <a:rPr lang="en-US" sz="2800" dirty="0"/>
              <a:t>=2V</a:t>
            </a:r>
            <a:r>
              <a:rPr lang="en-US" sz="2800" baseline="-25000" dirty="0"/>
              <a:t>1</a:t>
            </a:r>
          </a:p>
          <a:p>
            <a:pPr>
              <a:buFontTx/>
              <a:buNone/>
            </a:pPr>
            <a:r>
              <a:rPr lang="en-US" sz="2800" dirty="0"/>
              <a:t>g=9,8 </a:t>
            </a:r>
            <a:r>
              <a:rPr lang="ru-RU" sz="2800" dirty="0"/>
              <a:t>м/с</a:t>
            </a:r>
            <a:r>
              <a:rPr lang="ru-RU" sz="2800" baseline="30000" dirty="0"/>
              <a:t>2</a:t>
            </a:r>
          </a:p>
          <a:p>
            <a:pPr>
              <a:buFontTx/>
              <a:buNone/>
            </a:pPr>
            <a:r>
              <a:rPr lang="ru-RU" sz="2800" dirty="0"/>
              <a:t>р</a:t>
            </a:r>
            <a:r>
              <a:rPr lang="ru-RU" sz="2800" baseline="-25000" dirty="0"/>
              <a:t>2</a:t>
            </a:r>
            <a:r>
              <a:rPr lang="ru-RU" sz="2800" dirty="0"/>
              <a:t>=р</a:t>
            </a:r>
            <a:r>
              <a:rPr lang="ru-RU" sz="2800" baseline="-25000" dirty="0"/>
              <a:t>А</a:t>
            </a:r>
            <a:r>
              <a:rPr lang="ru-RU" sz="2800" dirty="0"/>
              <a:t>=10</a:t>
            </a:r>
            <a:r>
              <a:rPr lang="ru-RU" sz="2800" baseline="30000" dirty="0"/>
              <a:t>5</a:t>
            </a:r>
            <a:r>
              <a:rPr lang="ru-RU" sz="2800" dirty="0"/>
              <a:t> Па</a:t>
            </a:r>
          </a:p>
          <a:p>
            <a:pPr>
              <a:buFontTx/>
              <a:buNone/>
            </a:pPr>
            <a:r>
              <a:rPr lang="ru-RU" sz="2800" dirty="0"/>
              <a:t>Т</a:t>
            </a:r>
            <a:r>
              <a:rPr lang="ru-RU" sz="2800" baseline="-25000" dirty="0"/>
              <a:t>1</a:t>
            </a:r>
            <a:r>
              <a:rPr lang="ru-RU" sz="2800" dirty="0"/>
              <a:t>=Т</a:t>
            </a:r>
            <a:r>
              <a:rPr lang="ru-RU" sz="2800" baseline="-25000" dirty="0"/>
              <a:t>2</a:t>
            </a:r>
            <a:r>
              <a:rPr lang="ru-RU" sz="2800" dirty="0"/>
              <a:t>=</a:t>
            </a:r>
            <a:r>
              <a:rPr lang="en-US" sz="2800" dirty="0"/>
              <a:t>const</a:t>
            </a:r>
          </a:p>
          <a:p>
            <a:pPr>
              <a:buFontTx/>
              <a:buNone/>
            </a:pPr>
            <a:r>
              <a:rPr lang="ru-RU" sz="2800" dirty="0"/>
              <a:t>Найти </a:t>
            </a:r>
            <a:r>
              <a:rPr lang="en-US" sz="2800" dirty="0"/>
              <a:t>h</a:t>
            </a:r>
            <a:r>
              <a:rPr lang="ru-RU" sz="2800" dirty="0"/>
              <a:t>-?</a:t>
            </a:r>
          </a:p>
        </p:txBody>
      </p:sp>
      <p:sp>
        <p:nvSpPr>
          <p:cNvPr id="14340" name="Содержимое 3"/>
          <p:cNvSpPr>
            <a:spLocks noGrp="1"/>
          </p:cNvSpPr>
          <p:nvPr>
            <p:ph sz="half" idx="4294967295"/>
          </p:nvPr>
        </p:nvSpPr>
        <p:spPr>
          <a:xfrm>
            <a:off x="3357563" y="1643063"/>
            <a:ext cx="5429250" cy="4525962"/>
          </a:xfrm>
        </p:spPr>
        <p:txBody>
          <a:bodyPr/>
          <a:lstStyle/>
          <a:p>
            <a:pPr algn="ctr">
              <a:buFontTx/>
              <a:buNone/>
            </a:pPr>
            <a:r>
              <a:rPr lang="ru-RU" sz="2800" dirty="0"/>
              <a:t>Анализ и решение:</a:t>
            </a:r>
          </a:p>
          <a:p>
            <a:pPr algn="ctr">
              <a:buFontTx/>
              <a:buNone/>
            </a:pPr>
            <a:r>
              <a:rPr lang="ru-RU" sz="2800" u="sng" dirty="0"/>
              <a:t>Пояснительный рисунок</a:t>
            </a:r>
          </a:p>
          <a:p>
            <a:pPr>
              <a:buFontTx/>
              <a:buNone/>
            </a:pPr>
            <a:r>
              <a:rPr lang="ru-RU" sz="2800" dirty="0"/>
              <a:t>        р</a:t>
            </a:r>
            <a:r>
              <a:rPr lang="ru-RU" sz="2800" baseline="-25000" dirty="0"/>
              <a:t>2</a:t>
            </a:r>
            <a:r>
              <a:rPr lang="ru-RU" sz="2800" dirty="0"/>
              <a:t>      </a:t>
            </a:r>
            <a:r>
              <a:rPr lang="en-US" sz="2800" dirty="0"/>
              <a:t>V</a:t>
            </a:r>
            <a:r>
              <a:rPr lang="en-US" sz="2800" baseline="-25000" dirty="0"/>
              <a:t>2</a:t>
            </a:r>
          </a:p>
          <a:p>
            <a:pPr>
              <a:buFontTx/>
              <a:buNone/>
            </a:pPr>
            <a:endParaRPr lang="en-US" sz="2800" dirty="0"/>
          </a:p>
          <a:p>
            <a:pPr>
              <a:buFontTx/>
              <a:buNone/>
            </a:pPr>
            <a:r>
              <a:rPr lang="en-US" sz="2800" dirty="0"/>
              <a:t>  h</a:t>
            </a:r>
            <a:r>
              <a:rPr lang="ru-RU" sz="2800" dirty="0"/>
              <a:t>                    </a:t>
            </a:r>
            <a:r>
              <a:rPr lang="en-US" sz="2800" dirty="0"/>
              <a:t>m=const</a:t>
            </a:r>
            <a:r>
              <a:rPr lang="ru-RU" sz="2800" dirty="0"/>
              <a:t>  </a:t>
            </a:r>
            <a:endParaRPr lang="en-US" sz="2800" dirty="0"/>
          </a:p>
          <a:p>
            <a:pPr>
              <a:buFontTx/>
              <a:buNone/>
            </a:pPr>
            <a:endParaRPr lang="en-US" sz="2800" dirty="0"/>
          </a:p>
          <a:p>
            <a:pPr>
              <a:buFontTx/>
              <a:buNone/>
            </a:pPr>
            <a:r>
              <a:rPr lang="en-US" sz="2800" dirty="0"/>
              <a:t>         </a:t>
            </a:r>
            <a:r>
              <a:rPr lang="ru-RU" sz="2800" dirty="0"/>
              <a:t>р</a:t>
            </a:r>
            <a:r>
              <a:rPr lang="ru-RU" sz="2800" baseline="-25000" dirty="0"/>
              <a:t>1</a:t>
            </a:r>
            <a:r>
              <a:rPr lang="ru-RU" sz="2800" dirty="0"/>
              <a:t>     </a:t>
            </a:r>
            <a:r>
              <a:rPr lang="en-US" sz="2800" dirty="0"/>
              <a:t>V</a:t>
            </a:r>
            <a:r>
              <a:rPr lang="en-US" sz="2800" baseline="-25000" dirty="0"/>
              <a:t>1</a:t>
            </a:r>
            <a:r>
              <a:rPr lang="en-US" sz="2800" dirty="0"/>
              <a:t>  </a:t>
            </a:r>
          </a:p>
          <a:p>
            <a:pPr>
              <a:buFontTx/>
              <a:buNone/>
            </a:pPr>
            <a:r>
              <a:rPr lang="ru-RU" sz="2800" dirty="0"/>
              <a:t>Процесс - изотермический</a:t>
            </a:r>
            <a:r>
              <a:rPr lang="en-US" sz="2800" dirty="0"/>
              <a:t> </a:t>
            </a:r>
          </a:p>
        </p:txBody>
      </p:sp>
      <p:cxnSp>
        <p:nvCxnSpPr>
          <p:cNvPr id="8" name="Прямая соединительная линия 7"/>
          <p:cNvCxnSpPr/>
          <p:nvPr/>
        </p:nvCxnSpPr>
        <p:spPr>
          <a:xfrm rot="5400000">
            <a:off x="1498600" y="3500438"/>
            <a:ext cx="3430587"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rot="10800000">
            <a:off x="428625" y="4643438"/>
            <a:ext cx="2786063"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rot="5400000">
            <a:off x="2784475" y="4143375"/>
            <a:ext cx="200183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3714750" y="3143250"/>
            <a:ext cx="250031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3714750" y="5143500"/>
            <a:ext cx="2500313" cy="1588"/>
          </a:xfrm>
          <a:prstGeom prst="line">
            <a:avLst/>
          </a:prstGeom>
        </p:spPr>
        <p:style>
          <a:lnRef idx="1">
            <a:schemeClr val="accent1"/>
          </a:lnRef>
          <a:fillRef idx="0">
            <a:schemeClr val="accent1"/>
          </a:fillRef>
          <a:effectRef idx="0">
            <a:schemeClr val="accent1"/>
          </a:effectRef>
          <a:fontRef idx="minor">
            <a:schemeClr val="tx1"/>
          </a:fontRef>
        </p:style>
      </p:cxnSp>
      <p:sp>
        <p:nvSpPr>
          <p:cNvPr id="21" name="Овал 20"/>
          <p:cNvSpPr/>
          <p:nvPr/>
        </p:nvSpPr>
        <p:spPr>
          <a:xfrm>
            <a:off x="4572000" y="2781300"/>
            <a:ext cx="360363" cy="3619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b="0"/>
          </a:p>
        </p:txBody>
      </p:sp>
      <p:sp>
        <p:nvSpPr>
          <p:cNvPr id="22" name="Овал 21"/>
          <p:cNvSpPr/>
          <p:nvPr/>
        </p:nvSpPr>
        <p:spPr>
          <a:xfrm>
            <a:off x="4572000" y="4857750"/>
            <a:ext cx="285750" cy="2857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b="0"/>
          </a:p>
        </p:txBody>
      </p:sp>
      <p:cxnSp>
        <p:nvCxnSpPr>
          <p:cNvPr id="26" name="Прямая соединительная линия 25"/>
          <p:cNvCxnSpPr/>
          <p:nvPr/>
        </p:nvCxnSpPr>
        <p:spPr>
          <a:xfrm>
            <a:off x="4071938" y="3500438"/>
            <a:ext cx="71437"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a:off x="4786313" y="3857625"/>
            <a:ext cx="2143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4857750" y="3500438"/>
            <a:ext cx="214313" cy="1587"/>
          </a:xfrm>
          <a:prstGeom prst="line">
            <a:avLst/>
          </a:prstGeom>
        </p:spPr>
        <p:style>
          <a:lnRef idx="1">
            <a:schemeClr val="accent1"/>
          </a:lnRef>
          <a:fillRef idx="0">
            <a:schemeClr val="accent1"/>
          </a:fillRef>
          <a:effectRef idx="0">
            <a:schemeClr val="accent1"/>
          </a:effectRef>
          <a:fontRef idx="minor">
            <a:schemeClr val="tx1"/>
          </a:fontRef>
        </p:style>
      </p:cxnSp>
      <p:sp>
        <p:nvSpPr>
          <p:cNvPr id="33" name="Дуга 32"/>
          <p:cNvSpPr/>
          <p:nvPr/>
        </p:nvSpPr>
        <p:spPr>
          <a:xfrm>
            <a:off x="4143375" y="4357688"/>
            <a:ext cx="357188" cy="46037"/>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b="0"/>
          </a:p>
        </p:txBody>
      </p:sp>
      <p:cxnSp>
        <p:nvCxnSpPr>
          <p:cNvPr id="35" name="Прямая соединительная линия 34"/>
          <p:cNvCxnSpPr/>
          <p:nvPr/>
        </p:nvCxnSpPr>
        <p:spPr>
          <a:xfrm>
            <a:off x="5286375" y="4357688"/>
            <a:ext cx="28575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7" name="Дуга 36"/>
          <p:cNvSpPr/>
          <p:nvPr/>
        </p:nvSpPr>
        <p:spPr>
          <a:xfrm>
            <a:off x="4214813" y="3929063"/>
            <a:ext cx="142875" cy="71437"/>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b="0"/>
          </a:p>
        </p:txBody>
      </p:sp>
      <p:sp>
        <p:nvSpPr>
          <p:cNvPr id="38" name="Дуга 37"/>
          <p:cNvSpPr/>
          <p:nvPr/>
        </p:nvSpPr>
        <p:spPr>
          <a:xfrm>
            <a:off x="5429250" y="3714750"/>
            <a:ext cx="357188" cy="46038"/>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b="0"/>
          </a:p>
        </p:txBody>
      </p:sp>
      <p:sp>
        <p:nvSpPr>
          <p:cNvPr id="39" name="Дуга 38"/>
          <p:cNvSpPr/>
          <p:nvPr/>
        </p:nvSpPr>
        <p:spPr>
          <a:xfrm>
            <a:off x="4214813" y="4572000"/>
            <a:ext cx="142875" cy="46038"/>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b="0"/>
          </a:p>
        </p:txBody>
      </p:sp>
      <p:sp>
        <p:nvSpPr>
          <p:cNvPr id="40" name="Дуга 39"/>
          <p:cNvSpPr/>
          <p:nvPr/>
        </p:nvSpPr>
        <p:spPr>
          <a:xfrm>
            <a:off x="5143500" y="4714875"/>
            <a:ext cx="357188" cy="71438"/>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b="0"/>
          </a:p>
        </p:txBody>
      </p:sp>
      <p:cxnSp>
        <p:nvCxnSpPr>
          <p:cNvPr id="43" name="Прямая соединительная линия 42"/>
          <p:cNvCxnSpPr/>
          <p:nvPr/>
        </p:nvCxnSpPr>
        <p:spPr>
          <a:xfrm>
            <a:off x="4357688" y="4143375"/>
            <a:ext cx="1428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p:nvPr/>
        </p:nvCxnSpPr>
        <p:spPr>
          <a:xfrm>
            <a:off x="5072063" y="4143375"/>
            <a:ext cx="35718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a:off x="5357813" y="3429000"/>
            <a:ext cx="2143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p:nvPr/>
        </p:nvCxnSpPr>
        <p:spPr>
          <a:xfrm>
            <a:off x="4786313" y="4429125"/>
            <a:ext cx="2857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p:nvPr/>
        </p:nvCxnSpPr>
        <p:spPr>
          <a:xfrm>
            <a:off x="4429125" y="3500438"/>
            <a:ext cx="7143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a:off x="5715000" y="4929188"/>
            <a:ext cx="142875"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4000500" y="4286250"/>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4000500" y="3857625"/>
            <a:ext cx="21431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4429125" y="3714750"/>
            <a:ext cx="21431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p:nvPr/>
        </p:nvCxnSpPr>
        <p:spPr>
          <a:xfrm>
            <a:off x="5857875" y="4643438"/>
            <a:ext cx="214313"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p:nvPr/>
        </p:nvCxnSpPr>
        <p:spPr>
          <a:xfrm>
            <a:off x="4000500" y="4786313"/>
            <a:ext cx="214313"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a:off x="4643438" y="4714875"/>
            <a:ext cx="2143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p:nvPr/>
        </p:nvCxnSpPr>
        <p:spPr>
          <a:xfrm>
            <a:off x="4429125" y="3357563"/>
            <a:ext cx="285750" cy="1587"/>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ctrTitle" idx="4294967295"/>
          </p:nvPr>
        </p:nvSpPr>
        <p:spPr>
          <a:xfrm>
            <a:off x="-9715500" y="2071688"/>
            <a:ext cx="7772400" cy="1470025"/>
          </a:xfrm>
        </p:spPr>
        <p:txBody>
          <a:bodyPr/>
          <a:lstStyle/>
          <a:p>
            <a:r>
              <a:rPr lang="ru-RU"/>
              <a:t>-</a:t>
            </a:r>
          </a:p>
        </p:txBody>
      </p:sp>
      <p:sp>
        <p:nvSpPr>
          <p:cNvPr id="3" name="Подзаголовок 2"/>
          <p:cNvSpPr>
            <a:spLocks noGrp="1"/>
          </p:cNvSpPr>
          <p:nvPr>
            <p:ph type="subTitle" idx="4294967295"/>
          </p:nvPr>
        </p:nvSpPr>
        <p:spPr>
          <a:xfrm>
            <a:off x="0" y="0"/>
            <a:ext cx="9144000" cy="6858000"/>
          </a:xfrm>
          <a:solidFill>
            <a:schemeClr val="bg1"/>
          </a:solidFill>
          <a:ln>
            <a:solidFill>
              <a:srgbClr val="0070C0"/>
            </a:solidFill>
          </a:ln>
        </p:spPr>
        <p:txBody>
          <a:bodyPr>
            <a:normAutofit/>
          </a:bodyPr>
          <a:lstStyle/>
          <a:p>
            <a:pPr marL="0" indent="0" algn="ctr">
              <a:lnSpc>
                <a:spcPct val="90000"/>
              </a:lnSpc>
              <a:buFontTx/>
              <a:buNone/>
            </a:pPr>
            <a:r>
              <a:rPr lang="ru-RU" sz="2800" dirty="0"/>
              <a:t>Запишем закон Бойля-Мариотта к процессу всплытия пузырька.</a:t>
            </a:r>
            <a:endParaRPr lang="en-US" sz="2800" dirty="0"/>
          </a:p>
          <a:p>
            <a:pPr marL="0" indent="0" algn="ctr">
              <a:lnSpc>
                <a:spcPct val="90000"/>
              </a:lnSpc>
              <a:buFontTx/>
              <a:buNone/>
            </a:pPr>
            <a:r>
              <a:rPr lang="en-US" sz="2800" dirty="0" smtClean="0">
                <a:solidFill>
                  <a:srgbClr val="898989"/>
                </a:solidFill>
              </a:rPr>
              <a:t>  </a:t>
            </a:r>
            <a:r>
              <a:rPr lang="en-US" sz="2800" dirty="0">
                <a:solidFill>
                  <a:srgbClr val="FF0000"/>
                </a:solidFill>
              </a:rPr>
              <a:t>p</a:t>
            </a:r>
            <a:r>
              <a:rPr lang="en-US" sz="2800" baseline="-25000" dirty="0">
                <a:solidFill>
                  <a:srgbClr val="FF0000"/>
                </a:solidFill>
              </a:rPr>
              <a:t>1</a:t>
            </a:r>
            <a:r>
              <a:rPr lang="en-US" sz="2800" dirty="0">
                <a:solidFill>
                  <a:srgbClr val="FF0000"/>
                </a:solidFill>
              </a:rPr>
              <a:t>V</a:t>
            </a:r>
            <a:r>
              <a:rPr lang="en-US" sz="2800" baseline="-25000" dirty="0">
                <a:solidFill>
                  <a:srgbClr val="FF0000"/>
                </a:solidFill>
              </a:rPr>
              <a:t>1</a:t>
            </a:r>
            <a:r>
              <a:rPr lang="en-US" sz="2800" dirty="0">
                <a:solidFill>
                  <a:srgbClr val="FF0000"/>
                </a:solidFill>
              </a:rPr>
              <a:t>=p</a:t>
            </a:r>
            <a:r>
              <a:rPr lang="en-US" sz="2800" baseline="-25000" dirty="0">
                <a:solidFill>
                  <a:srgbClr val="FF0000"/>
                </a:solidFill>
              </a:rPr>
              <a:t>2</a:t>
            </a:r>
            <a:r>
              <a:rPr lang="en-US" sz="2800" dirty="0">
                <a:solidFill>
                  <a:srgbClr val="FF0000"/>
                </a:solidFill>
              </a:rPr>
              <a:t>V</a:t>
            </a:r>
            <a:r>
              <a:rPr lang="en-US" sz="2800" baseline="-25000" dirty="0">
                <a:solidFill>
                  <a:srgbClr val="FF0000"/>
                </a:solidFill>
              </a:rPr>
              <a:t>2</a:t>
            </a:r>
            <a:r>
              <a:rPr lang="en-US" sz="2800" dirty="0">
                <a:solidFill>
                  <a:srgbClr val="FF0000"/>
                </a:solidFill>
              </a:rPr>
              <a:t>; </a:t>
            </a:r>
          </a:p>
          <a:p>
            <a:pPr marL="0" indent="0" algn="ctr">
              <a:lnSpc>
                <a:spcPct val="90000"/>
              </a:lnSpc>
              <a:buFontTx/>
              <a:buNone/>
            </a:pPr>
            <a:r>
              <a:rPr lang="en-US" sz="2800" dirty="0">
                <a:solidFill>
                  <a:srgbClr val="FF0000"/>
                </a:solidFill>
              </a:rPr>
              <a:t>p</a:t>
            </a:r>
            <a:r>
              <a:rPr lang="en-US" sz="2800" baseline="-25000" dirty="0">
                <a:solidFill>
                  <a:srgbClr val="FF0000"/>
                </a:solidFill>
              </a:rPr>
              <a:t>1</a:t>
            </a:r>
            <a:r>
              <a:rPr lang="en-US" sz="2800" dirty="0">
                <a:solidFill>
                  <a:srgbClr val="FF0000"/>
                </a:solidFill>
              </a:rPr>
              <a:t>=</a:t>
            </a:r>
            <a:r>
              <a:rPr lang="el-GR" sz="2800" dirty="0">
                <a:solidFill>
                  <a:srgbClr val="FF0000"/>
                </a:solidFill>
              </a:rPr>
              <a:t> ρ</a:t>
            </a:r>
            <a:r>
              <a:rPr lang="en-US" sz="2800" dirty="0">
                <a:solidFill>
                  <a:srgbClr val="FF0000"/>
                </a:solidFill>
              </a:rPr>
              <a:t>gh+p</a:t>
            </a:r>
            <a:r>
              <a:rPr lang="en-US" sz="2800" baseline="-25000" dirty="0">
                <a:solidFill>
                  <a:srgbClr val="FF0000"/>
                </a:solidFill>
              </a:rPr>
              <a:t>2</a:t>
            </a:r>
            <a:r>
              <a:rPr lang="en-US" sz="2800" dirty="0">
                <a:solidFill>
                  <a:srgbClr val="FF0000"/>
                </a:solidFill>
              </a:rPr>
              <a:t>; V</a:t>
            </a:r>
            <a:r>
              <a:rPr lang="en-US" sz="2800" baseline="-25000" dirty="0">
                <a:solidFill>
                  <a:srgbClr val="FF0000"/>
                </a:solidFill>
              </a:rPr>
              <a:t>2</a:t>
            </a:r>
            <a:r>
              <a:rPr lang="en-US" sz="2800" dirty="0">
                <a:solidFill>
                  <a:srgbClr val="FF0000"/>
                </a:solidFill>
              </a:rPr>
              <a:t>=2V</a:t>
            </a:r>
            <a:r>
              <a:rPr lang="en-US" sz="2800" baseline="-25000" dirty="0">
                <a:solidFill>
                  <a:srgbClr val="FF0000"/>
                </a:solidFill>
              </a:rPr>
              <a:t>1</a:t>
            </a:r>
            <a:endParaRPr lang="ru-RU" sz="2800" baseline="-25000" dirty="0">
              <a:solidFill>
                <a:srgbClr val="FF0000"/>
              </a:solidFill>
            </a:endParaRPr>
          </a:p>
          <a:p>
            <a:pPr marL="0" indent="0" algn="ctr">
              <a:lnSpc>
                <a:spcPct val="90000"/>
              </a:lnSpc>
              <a:buFontTx/>
              <a:buNone/>
            </a:pPr>
            <a:r>
              <a:rPr lang="ru-RU" sz="2800" dirty="0"/>
              <a:t>Тогда подставляя в уравнение 1 получим:</a:t>
            </a:r>
          </a:p>
          <a:p>
            <a:pPr marL="0" indent="0" algn="ctr">
              <a:lnSpc>
                <a:spcPct val="90000"/>
              </a:lnSpc>
              <a:buFontTx/>
              <a:buNone/>
            </a:pPr>
            <a:r>
              <a:rPr lang="en-US" sz="2800" dirty="0">
                <a:solidFill>
                  <a:srgbClr val="FF0000"/>
                </a:solidFill>
              </a:rPr>
              <a:t>(</a:t>
            </a:r>
            <a:r>
              <a:rPr lang="el-GR" sz="2800" dirty="0">
                <a:solidFill>
                  <a:srgbClr val="FF0000"/>
                </a:solidFill>
              </a:rPr>
              <a:t>ρ</a:t>
            </a:r>
            <a:r>
              <a:rPr lang="en-US" sz="2800" dirty="0">
                <a:solidFill>
                  <a:srgbClr val="FF0000"/>
                </a:solidFill>
              </a:rPr>
              <a:t>gh+p</a:t>
            </a:r>
            <a:r>
              <a:rPr lang="en-US" sz="2800" baseline="-25000" dirty="0">
                <a:solidFill>
                  <a:srgbClr val="FF0000"/>
                </a:solidFill>
              </a:rPr>
              <a:t>2</a:t>
            </a:r>
            <a:r>
              <a:rPr lang="en-US" sz="2800" dirty="0">
                <a:solidFill>
                  <a:srgbClr val="FF0000"/>
                </a:solidFill>
              </a:rPr>
              <a:t>)V</a:t>
            </a:r>
            <a:r>
              <a:rPr lang="en-US" sz="2800" baseline="-25000" dirty="0">
                <a:solidFill>
                  <a:srgbClr val="FF0000"/>
                </a:solidFill>
              </a:rPr>
              <a:t>1</a:t>
            </a:r>
            <a:r>
              <a:rPr lang="en-US" sz="2800" dirty="0">
                <a:solidFill>
                  <a:srgbClr val="FF0000"/>
                </a:solidFill>
              </a:rPr>
              <a:t>=p</a:t>
            </a:r>
            <a:r>
              <a:rPr lang="en-US" sz="2800" baseline="-25000" dirty="0">
                <a:solidFill>
                  <a:srgbClr val="FF0000"/>
                </a:solidFill>
              </a:rPr>
              <a:t>2</a:t>
            </a:r>
            <a:r>
              <a:rPr lang="en-US" sz="2800" dirty="0">
                <a:solidFill>
                  <a:srgbClr val="FF0000"/>
                </a:solidFill>
              </a:rPr>
              <a:t>2V</a:t>
            </a:r>
            <a:r>
              <a:rPr lang="en-US" sz="2800" baseline="-25000" dirty="0">
                <a:solidFill>
                  <a:srgbClr val="FF0000"/>
                </a:solidFill>
              </a:rPr>
              <a:t>1</a:t>
            </a:r>
          </a:p>
          <a:p>
            <a:pPr marL="0" indent="0" algn="ctr">
              <a:lnSpc>
                <a:spcPct val="90000"/>
              </a:lnSpc>
              <a:buFontTx/>
              <a:buNone/>
            </a:pPr>
            <a:r>
              <a:rPr lang="el-GR" sz="2800" dirty="0">
                <a:solidFill>
                  <a:srgbClr val="FF0000"/>
                </a:solidFill>
              </a:rPr>
              <a:t>ρ</a:t>
            </a:r>
            <a:r>
              <a:rPr lang="en-US" sz="2800" dirty="0">
                <a:solidFill>
                  <a:srgbClr val="FF0000"/>
                </a:solidFill>
              </a:rPr>
              <a:t>gh+p</a:t>
            </a:r>
            <a:r>
              <a:rPr lang="en-US" sz="2800" baseline="-25000" dirty="0">
                <a:solidFill>
                  <a:srgbClr val="FF0000"/>
                </a:solidFill>
              </a:rPr>
              <a:t>2</a:t>
            </a:r>
            <a:r>
              <a:rPr lang="en-US" sz="2800" dirty="0">
                <a:solidFill>
                  <a:srgbClr val="FF0000"/>
                </a:solidFill>
              </a:rPr>
              <a:t>=2p</a:t>
            </a:r>
            <a:r>
              <a:rPr lang="en-US" sz="2800" baseline="-25000" dirty="0">
                <a:solidFill>
                  <a:srgbClr val="FF0000"/>
                </a:solidFill>
              </a:rPr>
              <a:t>2</a:t>
            </a:r>
          </a:p>
          <a:p>
            <a:pPr marL="0" indent="0" algn="ctr">
              <a:lnSpc>
                <a:spcPct val="90000"/>
              </a:lnSpc>
              <a:buFontTx/>
              <a:buNone/>
            </a:pPr>
            <a:r>
              <a:rPr lang="el-GR" sz="2800" dirty="0">
                <a:solidFill>
                  <a:srgbClr val="FF0000"/>
                </a:solidFill>
              </a:rPr>
              <a:t>ρ</a:t>
            </a:r>
            <a:r>
              <a:rPr lang="en-US" sz="2800" dirty="0" err="1">
                <a:solidFill>
                  <a:srgbClr val="FF0000"/>
                </a:solidFill>
              </a:rPr>
              <a:t>gh</a:t>
            </a:r>
            <a:r>
              <a:rPr lang="en-US" sz="2800" dirty="0">
                <a:solidFill>
                  <a:srgbClr val="FF0000"/>
                </a:solidFill>
              </a:rPr>
              <a:t>=2p</a:t>
            </a:r>
            <a:r>
              <a:rPr lang="en-US" sz="2800" baseline="-25000" dirty="0">
                <a:solidFill>
                  <a:srgbClr val="FF0000"/>
                </a:solidFill>
              </a:rPr>
              <a:t>2</a:t>
            </a:r>
            <a:r>
              <a:rPr lang="en-US" sz="2800" dirty="0">
                <a:solidFill>
                  <a:srgbClr val="FF0000"/>
                </a:solidFill>
              </a:rPr>
              <a:t>-p</a:t>
            </a:r>
            <a:r>
              <a:rPr lang="en-US" sz="2800" baseline="-25000" dirty="0">
                <a:solidFill>
                  <a:srgbClr val="FF0000"/>
                </a:solidFill>
              </a:rPr>
              <a:t>2</a:t>
            </a:r>
            <a:r>
              <a:rPr lang="en-US" sz="2800" dirty="0">
                <a:solidFill>
                  <a:srgbClr val="FF0000"/>
                </a:solidFill>
              </a:rPr>
              <a:t>=p</a:t>
            </a:r>
            <a:r>
              <a:rPr lang="en-US" sz="2800" baseline="-25000" dirty="0">
                <a:solidFill>
                  <a:srgbClr val="FF0000"/>
                </a:solidFill>
              </a:rPr>
              <a:t>2</a:t>
            </a:r>
            <a:r>
              <a:rPr lang="en-US" sz="2800" dirty="0">
                <a:solidFill>
                  <a:srgbClr val="FF0000"/>
                </a:solidFill>
              </a:rPr>
              <a:t> =&gt;</a:t>
            </a:r>
          </a:p>
          <a:p>
            <a:pPr marL="0" indent="0" algn="ctr">
              <a:lnSpc>
                <a:spcPct val="90000"/>
              </a:lnSpc>
              <a:buFontTx/>
              <a:buNone/>
            </a:pPr>
            <a:r>
              <a:rPr lang="en-US" sz="2800" dirty="0">
                <a:solidFill>
                  <a:srgbClr val="FF0000"/>
                </a:solidFill>
              </a:rPr>
              <a:t>h=p</a:t>
            </a:r>
            <a:r>
              <a:rPr lang="en-US" sz="2800" baseline="-25000" dirty="0">
                <a:solidFill>
                  <a:srgbClr val="FF0000"/>
                </a:solidFill>
              </a:rPr>
              <a:t>2</a:t>
            </a:r>
            <a:r>
              <a:rPr lang="en-US" sz="2800" dirty="0">
                <a:solidFill>
                  <a:srgbClr val="FF0000"/>
                </a:solidFill>
              </a:rPr>
              <a:t>/</a:t>
            </a:r>
            <a:r>
              <a:rPr lang="el-GR" sz="2800" dirty="0">
                <a:solidFill>
                  <a:srgbClr val="FF0000"/>
                </a:solidFill>
              </a:rPr>
              <a:t>ρ</a:t>
            </a:r>
            <a:r>
              <a:rPr lang="en-US" sz="2800" dirty="0">
                <a:solidFill>
                  <a:srgbClr val="FF0000"/>
                </a:solidFill>
              </a:rPr>
              <a:t>g;</a:t>
            </a:r>
          </a:p>
          <a:p>
            <a:pPr marL="0" indent="0" algn="ctr">
              <a:lnSpc>
                <a:spcPct val="90000"/>
              </a:lnSpc>
              <a:buFontTx/>
              <a:buNone/>
            </a:pPr>
            <a:r>
              <a:rPr lang="en-US" sz="2800" dirty="0">
                <a:solidFill>
                  <a:srgbClr val="0070C0"/>
                </a:solidFill>
              </a:rPr>
              <a:t>[h]=H</a:t>
            </a:r>
            <a:r>
              <a:rPr lang="ru-RU" sz="2800" dirty="0">
                <a:solidFill>
                  <a:srgbClr val="0070C0"/>
                </a:solidFill>
              </a:rPr>
              <a:t>/м</a:t>
            </a:r>
            <a:r>
              <a:rPr lang="ru-RU" sz="2800" baseline="30000" dirty="0">
                <a:solidFill>
                  <a:srgbClr val="0070C0"/>
                </a:solidFill>
              </a:rPr>
              <a:t>2</a:t>
            </a:r>
            <a:r>
              <a:rPr lang="ru-RU" sz="2800" dirty="0">
                <a:solidFill>
                  <a:srgbClr val="0070C0"/>
                </a:solidFill>
              </a:rPr>
              <a:t>/кг/м</a:t>
            </a:r>
            <a:r>
              <a:rPr lang="ru-RU" sz="2800" baseline="30000" dirty="0">
                <a:solidFill>
                  <a:srgbClr val="0070C0"/>
                </a:solidFill>
              </a:rPr>
              <a:t>3</a:t>
            </a:r>
            <a:r>
              <a:rPr lang="ru-RU" sz="2800" dirty="0">
                <a:solidFill>
                  <a:srgbClr val="0070C0"/>
                </a:solidFill>
              </a:rPr>
              <a:t>*м/с</a:t>
            </a:r>
            <a:r>
              <a:rPr lang="ru-RU" sz="2800" baseline="30000" dirty="0">
                <a:solidFill>
                  <a:srgbClr val="0070C0"/>
                </a:solidFill>
              </a:rPr>
              <a:t>2</a:t>
            </a:r>
            <a:r>
              <a:rPr lang="ru-RU" sz="2800" dirty="0">
                <a:solidFill>
                  <a:srgbClr val="0070C0"/>
                </a:solidFill>
              </a:rPr>
              <a:t>=м</a:t>
            </a:r>
            <a:endParaRPr lang="ru-RU" sz="2800" baseline="30000" dirty="0">
              <a:solidFill>
                <a:srgbClr val="0070C0"/>
              </a:solidFill>
            </a:endParaRPr>
          </a:p>
          <a:p>
            <a:pPr marL="0" indent="0" algn="ctr">
              <a:lnSpc>
                <a:spcPct val="90000"/>
              </a:lnSpc>
              <a:buFontTx/>
              <a:buNone/>
            </a:pPr>
            <a:r>
              <a:rPr lang="en-US" sz="2800" dirty="0"/>
              <a:t>h=10</a:t>
            </a:r>
            <a:r>
              <a:rPr lang="en-US" sz="2800" baseline="30000" dirty="0"/>
              <a:t>5</a:t>
            </a:r>
            <a:r>
              <a:rPr lang="en-US" sz="2800" dirty="0"/>
              <a:t>/1000*10=10(</a:t>
            </a:r>
            <a:r>
              <a:rPr lang="ru-RU" sz="2800" dirty="0"/>
              <a:t>м)</a:t>
            </a:r>
          </a:p>
          <a:p>
            <a:pPr marL="0" indent="0">
              <a:lnSpc>
                <a:spcPct val="90000"/>
              </a:lnSpc>
              <a:buFontTx/>
              <a:buNone/>
            </a:pPr>
            <a:r>
              <a:rPr lang="ru-RU" sz="2800" b="1" u="sng" dirty="0"/>
              <a:t>Ответ</a:t>
            </a:r>
            <a:r>
              <a:rPr lang="ru-RU" sz="2800" dirty="0"/>
              <a:t>: глубина озера </a:t>
            </a:r>
            <a:r>
              <a:rPr lang="en-US" sz="2800" dirty="0">
                <a:solidFill>
                  <a:srgbClr val="C00000"/>
                </a:solidFill>
              </a:rPr>
              <a:t>h=10</a:t>
            </a:r>
            <a:r>
              <a:rPr lang="ru-RU" sz="2800" dirty="0">
                <a:solidFill>
                  <a:srgbClr val="C00000"/>
                </a:solidFill>
              </a:rPr>
              <a:t>м</a:t>
            </a:r>
          </a:p>
        </p:txBody>
      </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571472" y="285728"/>
            <a:ext cx="742955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rgbClr val="FF0000"/>
                </a:solidFill>
                <a:effectLst/>
                <a:latin typeface="+mj-lt"/>
                <a:ea typeface="Times New Roman" pitchFamily="18" charset="0"/>
                <a:cs typeface="Times New Roman" pitchFamily="18" charset="0"/>
              </a:rPr>
              <a:t>Задача № </a:t>
            </a:r>
            <a:r>
              <a:rPr lang="ru-RU" sz="3600" b="1" dirty="0" smtClean="0">
                <a:solidFill>
                  <a:srgbClr val="FF0000"/>
                </a:solidFill>
                <a:latin typeface="+mj-lt"/>
                <a:ea typeface="Times New Roman" pitchFamily="18" charset="0"/>
                <a:cs typeface="Times New Roman" pitchFamily="18" charset="0"/>
              </a:rPr>
              <a:t>3</a:t>
            </a:r>
            <a:r>
              <a:rPr kumimoji="0" lang="ru-RU" sz="3600" b="1" i="0" u="none" strike="noStrike" cap="none" normalizeH="0" baseline="0" dirty="0" smtClean="0">
                <a:ln>
                  <a:noFill/>
                </a:ln>
                <a:solidFill>
                  <a:srgbClr val="000000"/>
                </a:solidFill>
                <a:effectLst/>
                <a:latin typeface="+mj-lt"/>
                <a:ea typeface="Times New Roman" pitchFamily="18" charset="0"/>
                <a:cs typeface="Times New Roman" pitchFamily="18" charset="0"/>
              </a:rPr>
              <a:t> </a:t>
            </a:r>
            <a:endParaRPr kumimoji="0" lang="ru-RU" sz="3600" b="1" i="0" u="none" strike="noStrike" cap="none" normalizeH="0" baseline="0" dirty="0" smtClean="0">
              <a:ln>
                <a:noFill/>
              </a:ln>
              <a:solidFill>
                <a:schemeClr val="tx1"/>
              </a:solidFill>
              <a:effectLst/>
              <a:latin typeface="+mj-lt"/>
              <a:cs typeface="Arial" pitchFamily="34" charset="0"/>
            </a:endParaRPr>
          </a:p>
        </p:txBody>
      </p:sp>
      <p:sp>
        <p:nvSpPr>
          <p:cNvPr id="3" name="Прямоугольник 2"/>
          <p:cNvSpPr/>
          <p:nvPr/>
        </p:nvSpPr>
        <p:spPr>
          <a:xfrm>
            <a:off x="928662" y="1357298"/>
            <a:ext cx="7286676" cy="2862322"/>
          </a:xfrm>
          <a:prstGeom prst="rect">
            <a:avLst/>
          </a:prstGeom>
        </p:spPr>
        <p:txBody>
          <a:bodyPr wrap="square">
            <a:spAutoFit/>
          </a:bodyPr>
          <a:lstStyle/>
          <a:p>
            <a:pPr lvl="0" indent="342900" algn="just" fontAlgn="base">
              <a:spcBef>
                <a:spcPct val="0"/>
              </a:spcBef>
              <a:spcAft>
                <a:spcPct val="0"/>
              </a:spcAft>
            </a:pPr>
            <a:r>
              <a:rPr lang="ru-RU" sz="3600" b="1" dirty="0" smtClean="0">
                <a:solidFill>
                  <a:srgbClr val="000000"/>
                </a:solidFill>
                <a:latin typeface="+mj-lt"/>
                <a:ea typeface="Times New Roman" pitchFamily="18" charset="0"/>
                <a:cs typeface="Times New Roman" pitchFamily="18" charset="0"/>
              </a:rPr>
              <a:t>При сжатии газа его объем уменьшился на 2 л, а давление увеличилось в 2 раза. </a:t>
            </a:r>
          </a:p>
          <a:p>
            <a:pPr lvl="0" indent="342900" algn="just" fontAlgn="base">
              <a:spcBef>
                <a:spcPct val="0"/>
              </a:spcBef>
              <a:spcAft>
                <a:spcPct val="0"/>
              </a:spcAft>
            </a:pPr>
            <a:r>
              <a:rPr lang="ru-RU" sz="3600" b="1" dirty="0" smtClean="0">
                <a:solidFill>
                  <a:srgbClr val="000000"/>
                </a:solidFill>
                <a:latin typeface="+mj-lt"/>
                <a:ea typeface="Times New Roman" pitchFamily="18" charset="0"/>
                <a:cs typeface="Times New Roman" pitchFamily="18" charset="0"/>
              </a:rPr>
              <a:t>Найти первоначальный объем газа </a:t>
            </a:r>
            <a:r>
              <a:rPr lang="en-US" sz="3600" b="1" i="1" dirty="0" smtClean="0">
                <a:solidFill>
                  <a:srgbClr val="000000"/>
                </a:solidFill>
                <a:latin typeface="+mj-lt"/>
                <a:ea typeface="Times New Roman" pitchFamily="18" charset="0"/>
                <a:cs typeface="Times New Roman" pitchFamily="18" charset="0"/>
              </a:rPr>
              <a:t>V</a:t>
            </a:r>
            <a:r>
              <a:rPr lang="ru-RU" sz="3600" b="1" baseline="-30000" dirty="0" smtClean="0">
                <a:solidFill>
                  <a:srgbClr val="000000"/>
                </a:solidFill>
                <a:latin typeface="+mj-lt"/>
                <a:ea typeface="Times New Roman" pitchFamily="18" charset="0"/>
                <a:cs typeface="Times New Roman" pitchFamily="18" charset="0"/>
              </a:rPr>
              <a:t>1.</a:t>
            </a:r>
            <a:endParaRPr lang="ru-RU" sz="3600" b="1" dirty="0" smtClean="0">
              <a:latin typeface="+mj-lt"/>
              <a:cs typeface="Arial" pitchFamily="34" charset="0"/>
            </a:endParaRPr>
          </a:p>
        </p:txBody>
      </p:sp>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428736"/>
          <a:ext cx="1214446" cy="1801261"/>
        </p:xfrm>
        <a:graphic>
          <a:graphicData uri="http://schemas.openxmlformats.org/drawingml/2006/table">
            <a:tbl>
              <a:tblPr/>
              <a:tblGrid>
                <a:gridCol w="1214446"/>
              </a:tblGrid>
              <a:tr h="1214446">
                <a:tc>
                  <a:txBody>
                    <a:bodyPr/>
                    <a:lstStyle/>
                    <a:p>
                      <a:pPr algn="l">
                        <a:lnSpc>
                          <a:spcPct val="115000"/>
                        </a:lnSpc>
                        <a:spcAft>
                          <a:spcPts val="1000"/>
                        </a:spcAft>
                      </a:pPr>
                      <a:r>
                        <a:rPr lang="ru-RU" sz="1800" b="1" i="1" dirty="0">
                          <a:latin typeface="+mj-lt"/>
                          <a:ea typeface="Times New Roman"/>
                          <a:cs typeface="Times New Roman"/>
                        </a:rPr>
                        <a:t>Дано:</a:t>
                      </a:r>
                      <a:endParaRPr lang="ru-RU" sz="1800" b="1" dirty="0">
                        <a:latin typeface="+mj-lt"/>
                        <a:ea typeface="Times New Roman"/>
                        <a:cs typeface="Times New Roman"/>
                      </a:endParaRPr>
                    </a:p>
                    <a:p>
                      <a:pPr algn="l">
                        <a:lnSpc>
                          <a:spcPct val="115000"/>
                        </a:lnSpc>
                        <a:spcAft>
                          <a:spcPts val="1000"/>
                        </a:spcAft>
                      </a:pPr>
                      <a:r>
                        <a:rPr lang="ru-RU" sz="1800" b="1" dirty="0">
                          <a:latin typeface="+mj-lt"/>
                          <a:ea typeface="Times New Roman"/>
                          <a:cs typeface="Times New Roman"/>
                        </a:rPr>
                        <a:t>Δ</a:t>
                      </a:r>
                      <a:r>
                        <a:rPr lang="en-US" sz="1800" b="1" i="1" dirty="0">
                          <a:latin typeface="+mj-lt"/>
                          <a:ea typeface="Times New Roman"/>
                          <a:cs typeface="Times New Roman"/>
                        </a:rPr>
                        <a:t>V</a:t>
                      </a:r>
                      <a:r>
                        <a:rPr lang="en-US" sz="1800" b="1" dirty="0">
                          <a:latin typeface="+mj-lt"/>
                          <a:ea typeface="Times New Roman"/>
                          <a:cs typeface="Times New Roman"/>
                        </a:rPr>
                        <a:t> </a:t>
                      </a:r>
                      <a:r>
                        <a:rPr lang="en-US" sz="1800" b="1" dirty="0" smtClean="0">
                          <a:latin typeface="+mj-lt"/>
                          <a:ea typeface="Times New Roman"/>
                          <a:cs typeface="Times New Roman"/>
                        </a:rPr>
                        <a:t>=</a:t>
                      </a:r>
                      <a:r>
                        <a:rPr lang="ru-RU" sz="1800" b="1" dirty="0" smtClean="0">
                          <a:latin typeface="+mj-lt"/>
                          <a:ea typeface="Times New Roman"/>
                          <a:cs typeface="Times New Roman"/>
                        </a:rPr>
                        <a:t> 2 л.</a:t>
                      </a:r>
                      <a:r>
                        <a:rPr lang="en-US" sz="1800" b="1" dirty="0" smtClean="0">
                          <a:latin typeface="+mj-lt"/>
                          <a:ea typeface="Times New Roman"/>
                          <a:cs typeface="Times New Roman"/>
                        </a:rPr>
                        <a:t> </a:t>
                      </a:r>
                      <a:r>
                        <a:rPr lang="ru-RU" sz="1800" b="1" dirty="0">
                          <a:latin typeface="+mj-lt"/>
                          <a:ea typeface="Times New Roman"/>
                          <a:cs typeface="Times New Roman"/>
                        </a:rPr>
                        <a:t/>
                      </a:r>
                      <a:br>
                        <a:rPr lang="ru-RU" sz="1800" b="1" dirty="0">
                          <a:latin typeface="+mj-lt"/>
                          <a:ea typeface="Times New Roman"/>
                          <a:cs typeface="Times New Roman"/>
                        </a:rPr>
                      </a:br>
                      <a:r>
                        <a:rPr lang="en-US" sz="1800" b="1" i="1" dirty="0">
                          <a:latin typeface="+mj-lt"/>
                          <a:ea typeface="Times New Roman"/>
                          <a:cs typeface="Times New Roman"/>
                        </a:rPr>
                        <a:t>P</a:t>
                      </a:r>
                      <a:r>
                        <a:rPr lang="en-US" sz="1800" b="1" baseline="-25000" dirty="0">
                          <a:latin typeface="+mj-lt"/>
                          <a:ea typeface="Times New Roman"/>
                          <a:cs typeface="Times New Roman"/>
                        </a:rPr>
                        <a:t>2</a:t>
                      </a:r>
                      <a:r>
                        <a:rPr lang="en-US" sz="1800" b="1" dirty="0">
                          <a:latin typeface="+mj-lt"/>
                          <a:ea typeface="Times New Roman"/>
                          <a:cs typeface="Times New Roman"/>
                        </a:rPr>
                        <a:t>/</a:t>
                      </a:r>
                      <a:r>
                        <a:rPr lang="en-US" sz="1800" b="1" i="1" dirty="0">
                          <a:latin typeface="+mj-lt"/>
                          <a:ea typeface="Times New Roman"/>
                          <a:cs typeface="Times New Roman"/>
                        </a:rPr>
                        <a:t>P</a:t>
                      </a:r>
                      <a:r>
                        <a:rPr lang="en-US" sz="1800" b="1" baseline="-25000" dirty="0">
                          <a:latin typeface="+mj-lt"/>
                          <a:ea typeface="Times New Roman"/>
                          <a:cs typeface="Times New Roman"/>
                        </a:rPr>
                        <a:t>1</a:t>
                      </a:r>
                      <a:r>
                        <a:rPr lang="en-US" sz="1800" b="1" dirty="0">
                          <a:latin typeface="+mj-lt"/>
                          <a:ea typeface="Times New Roman"/>
                          <a:cs typeface="Times New Roman"/>
                        </a:rPr>
                        <a:t>=2</a:t>
                      </a:r>
                      <a:endParaRPr lang="ru-RU" sz="1800" b="1" dirty="0">
                        <a:latin typeface="+mj-lt"/>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586815">
                <a:tc>
                  <a:txBody>
                    <a:bodyPr/>
                    <a:lstStyle/>
                    <a:p>
                      <a:pPr algn="l">
                        <a:lnSpc>
                          <a:spcPct val="115000"/>
                        </a:lnSpc>
                        <a:spcAft>
                          <a:spcPts val="1000"/>
                        </a:spcAft>
                      </a:pPr>
                      <a:r>
                        <a:rPr lang="en-US" sz="1800" b="1" i="1" dirty="0">
                          <a:latin typeface="+mj-lt"/>
                          <a:ea typeface="Times New Roman"/>
                          <a:cs typeface="Times New Roman"/>
                        </a:rPr>
                        <a:t>V</a:t>
                      </a:r>
                      <a:r>
                        <a:rPr lang="ru-RU" sz="1800" b="1" baseline="-25000" dirty="0">
                          <a:latin typeface="+mj-lt"/>
                          <a:ea typeface="Times New Roman"/>
                          <a:cs typeface="Times New Roman"/>
                        </a:rPr>
                        <a:t>1</a:t>
                      </a:r>
                      <a:r>
                        <a:rPr lang="ru-RU" sz="1800" b="1" dirty="0">
                          <a:latin typeface="+mj-lt"/>
                          <a:ea typeface="Times New Roman"/>
                          <a:cs typeface="Times New Roman"/>
                        </a:rPr>
                        <a:t> -?</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bl>
          </a:graphicData>
        </a:graphic>
      </p:graphicFrame>
      <p:sp>
        <p:nvSpPr>
          <p:cNvPr id="1025" name="Rectangle 1"/>
          <p:cNvSpPr>
            <a:spLocks noChangeArrowheads="1"/>
          </p:cNvSpPr>
          <p:nvPr/>
        </p:nvSpPr>
        <p:spPr bwMode="auto">
          <a:xfrm>
            <a:off x="428596" y="214290"/>
            <a:ext cx="8143932" cy="14157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342900" fontAlgn="base">
              <a:spcBef>
                <a:spcPct val="0"/>
              </a:spcBef>
              <a:spcAft>
                <a:spcPct val="0"/>
              </a:spcAft>
            </a:pPr>
            <a:r>
              <a:rPr lang="ru-RU" sz="3200" b="1" dirty="0" smtClean="0">
                <a:solidFill>
                  <a:srgbClr val="FF0000"/>
                </a:solidFill>
                <a:latin typeface="+mj-lt"/>
                <a:ea typeface="Times New Roman" pitchFamily="18" charset="0"/>
                <a:cs typeface="Times New Roman" pitchFamily="18" charset="0"/>
              </a:rPr>
              <a:t>Решение:</a:t>
            </a:r>
            <a:endParaRPr lang="ru-RU" sz="3200" b="1" dirty="0" smtClean="0">
              <a:solidFill>
                <a:srgbClr val="FF0000"/>
              </a:solidFill>
              <a:latin typeface="+mj-lt"/>
              <a:cs typeface="Arial" pitchFamily="34" charset="0"/>
            </a:endParaRPr>
          </a:p>
          <a:p>
            <a:pPr marL="0" marR="0" lvl="0" indent="34290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mj-lt"/>
                <a:ea typeface="Times New Roman" pitchFamily="18" charset="0"/>
                <a:cs typeface="Times New Roman" pitchFamily="18" charset="0"/>
              </a:rPr>
              <a:t>Обозначим Δ</a:t>
            </a:r>
            <a:r>
              <a:rPr kumimoji="0" lang="en-US" b="0" i="1" u="none" strike="noStrike" cap="none" normalizeH="0" baseline="0" dirty="0" smtClean="0">
                <a:ln>
                  <a:noFill/>
                </a:ln>
                <a:solidFill>
                  <a:srgbClr val="000000"/>
                </a:solidFill>
                <a:effectLst/>
                <a:latin typeface="+mj-lt"/>
                <a:ea typeface="Times New Roman" pitchFamily="18" charset="0"/>
                <a:cs typeface="Times New Roman" pitchFamily="18" charset="0"/>
              </a:rPr>
              <a:t>V</a:t>
            </a:r>
            <a:r>
              <a:rPr kumimoji="0" lang="ru-RU" b="0" i="0" u="none" strike="noStrike" cap="none" normalizeH="0" baseline="0" dirty="0" smtClean="0">
                <a:ln>
                  <a:noFill/>
                </a:ln>
                <a:solidFill>
                  <a:srgbClr val="000000"/>
                </a:solidFill>
                <a:effectLst/>
                <a:latin typeface="+mj-lt"/>
                <a:ea typeface="Times New Roman" pitchFamily="18" charset="0"/>
                <a:cs typeface="Times New Roman" pitchFamily="18" charset="0"/>
              </a:rPr>
              <a:t> изменение объема газа, </a:t>
            </a:r>
            <a:r>
              <a:rPr kumimoji="0" lang="en-US" b="0" i="1" u="none" strike="noStrike" cap="none" normalizeH="0" baseline="0" dirty="0" smtClean="0">
                <a:ln>
                  <a:noFill/>
                </a:ln>
                <a:solidFill>
                  <a:srgbClr val="000000"/>
                </a:solidFill>
                <a:effectLst/>
                <a:latin typeface="+mj-lt"/>
                <a:ea typeface="Times New Roman" pitchFamily="18" charset="0"/>
                <a:cs typeface="Times New Roman" pitchFamily="18" charset="0"/>
              </a:rPr>
              <a:t>P</a:t>
            </a:r>
            <a:r>
              <a:rPr kumimoji="0" lang="ru-RU" b="0" i="0" u="none" strike="noStrike" cap="none" normalizeH="0" baseline="-30000" dirty="0" smtClean="0">
                <a:ln>
                  <a:noFill/>
                </a:ln>
                <a:solidFill>
                  <a:srgbClr val="000000"/>
                </a:solidFill>
                <a:effectLst/>
                <a:latin typeface="+mj-lt"/>
                <a:ea typeface="Times New Roman" pitchFamily="18" charset="0"/>
                <a:cs typeface="Times New Roman" pitchFamily="18" charset="0"/>
              </a:rPr>
              <a:t>1 </a:t>
            </a:r>
            <a:r>
              <a:rPr kumimoji="0" lang="ru-RU" b="0" i="0" u="none" strike="noStrike" cap="none" normalizeH="0" baseline="0" dirty="0" smtClean="0">
                <a:ln>
                  <a:noFill/>
                </a:ln>
                <a:solidFill>
                  <a:srgbClr val="000000"/>
                </a:solidFill>
                <a:effectLst/>
                <a:latin typeface="+mj-lt"/>
                <a:ea typeface="Times New Roman" pitchFamily="18" charset="0"/>
                <a:cs typeface="Times New Roman" pitchFamily="18" charset="0"/>
              </a:rPr>
              <a:t>и </a:t>
            </a:r>
            <a:r>
              <a:rPr kumimoji="0" lang="en-US" b="0" i="1" u="none" strike="noStrike" cap="none" normalizeH="0" baseline="0" dirty="0" smtClean="0">
                <a:ln>
                  <a:noFill/>
                </a:ln>
                <a:solidFill>
                  <a:srgbClr val="000000"/>
                </a:solidFill>
                <a:effectLst/>
                <a:latin typeface="+mj-lt"/>
                <a:ea typeface="Times New Roman" pitchFamily="18" charset="0"/>
                <a:cs typeface="Times New Roman" pitchFamily="18" charset="0"/>
              </a:rPr>
              <a:t>P</a:t>
            </a:r>
            <a:r>
              <a:rPr kumimoji="0" lang="ru-RU" b="0" i="0" u="none" strike="noStrike" cap="none" normalizeH="0" baseline="-30000" dirty="0" smtClean="0">
                <a:ln>
                  <a:noFill/>
                </a:ln>
                <a:solidFill>
                  <a:srgbClr val="000000"/>
                </a:solidFill>
                <a:effectLst/>
                <a:latin typeface="+mj-lt"/>
                <a:ea typeface="Times New Roman" pitchFamily="18" charset="0"/>
                <a:cs typeface="Times New Roman" pitchFamily="18" charset="0"/>
              </a:rPr>
              <a:t>2</a:t>
            </a:r>
            <a:r>
              <a:rPr kumimoji="0" lang="ru-RU" b="0" i="0" u="none" strike="noStrike" cap="none" normalizeH="0" baseline="0" dirty="0" smtClean="0">
                <a:ln>
                  <a:noFill/>
                </a:ln>
                <a:solidFill>
                  <a:srgbClr val="000000"/>
                </a:solidFill>
                <a:effectLst/>
                <a:latin typeface="+mj-lt"/>
                <a:ea typeface="Times New Roman" pitchFamily="18" charset="0"/>
                <a:cs typeface="Times New Roman" pitchFamily="18" charset="0"/>
              </a:rPr>
              <a:t> – давления газа до и после сжатия.</a:t>
            </a:r>
            <a:endParaRPr kumimoji="0" lang="ru-RU" b="0" i="0" u="none" strike="noStrike" cap="none" normalizeH="0" baseline="0" dirty="0" smtClean="0">
              <a:ln>
                <a:noFill/>
              </a:ln>
              <a:solidFill>
                <a:schemeClr val="tx1"/>
              </a:solidFill>
              <a:effectLst/>
              <a:latin typeface="+mj-lt"/>
              <a:cs typeface="Arial" pitchFamily="34" charset="0"/>
            </a:endParaRPr>
          </a:p>
          <a:p>
            <a:pPr marL="0" marR="0" lvl="0" indent="34290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mj-lt"/>
              <a:cs typeface="Arial" pitchFamily="34" charset="0"/>
            </a:endParaRPr>
          </a:p>
        </p:txBody>
      </p:sp>
      <p:sp>
        <p:nvSpPr>
          <p:cNvPr id="6" name="Прямоугольник 5"/>
          <p:cNvSpPr/>
          <p:nvPr/>
        </p:nvSpPr>
        <p:spPr>
          <a:xfrm>
            <a:off x="1357290" y="1285860"/>
            <a:ext cx="7215238" cy="5539978"/>
          </a:xfrm>
          <a:prstGeom prst="rect">
            <a:avLst/>
          </a:prstGeom>
        </p:spPr>
        <p:txBody>
          <a:bodyPr wrap="square">
            <a:spAutoFit/>
          </a:bodyPr>
          <a:lstStyle/>
          <a:p>
            <a:pPr lvl="0" indent="342900" eaLnBrk="0" fontAlgn="base" hangingPunct="0">
              <a:spcBef>
                <a:spcPct val="0"/>
              </a:spcBef>
              <a:spcAft>
                <a:spcPct val="0"/>
              </a:spcAft>
            </a:pPr>
            <a:endParaRPr lang="ru-RU" dirty="0" smtClean="0">
              <a:solidFill>
                <a:srgbClr val="000000"/>
              </a:solidFill>
              <a:latin typeface="Calibri" pitchFamily="34" charset="0"/>
              <a:ea typeface="Times New Roman" pitchFamily="18" charset="0"/>
              <a:cs typeface="Times New Roman" pitchFamily="18" charset="0"/>
            </a:endParaRPr>
          </a:p>
          <a:p>
            <a:pPr lvl="0" indent="342900" eaLnBrk="0" fontAlgn="base" hangingPunct="0">
              <a:spcBef>
                <a:spcPct val="0"/>
              </a:spcBef>
              <a:spcAft>
                <a:spcPct val="0"/>
              </a:spcAft>
            </a:pPr>
            <a:r>
              <a:rPr lang="ru-RU" sz="2400" dirty="0" smtClean="0">
                <a:solidFill>
                  <a:srgbClr val="000000"/>
                </a:solidFill>
                <a:latin typeface="Calibri" pitchFamily="34" charset="0"/>
                <a:ea typeface="Times New Roman" pitchFamily="18" charset="0"/>
                <a:cs typeface="Times New Roman" pitchFamily="18" charset="0"/>
              </a:rPr>
              <a:t>Судя по условию задачи, здесь процесс изотермический. Правда  следовало бы добавить, что процесс сжатия происходит медленно, потому что, если бы он происходил быстро, то это был уже адиабатный процесс, при котором температура газа тоже меняется. Но, как правило, при условии задач на газовые процессы об этом упомянуть забывают, поэтому мы и обратили на этот момент внимание.</a:t>
            </a:r>
            <a:endParaRPr lang="ru-RU" sz="2400" dirty="0" smtClean="0">
              <a:latin typeface="Arial" pitchFamily="34" charset="0"/>
              <a:cs typeface="Arial" pitchFamily="34" charset="0"/>
            </a:endParaRPr>
          </a:p>
          <a:p>
            <a:pPr lvl="0" indent="342900" eaLnBrk="0" fontAlgn="base" hangingPunct="0">
              <a:spcBef>
                <a:spcPct val="0"/>
              </a:spcBef>
              <a:spcAft>
                <a:spcPct val="0"/>
              </a:spcAft>
            </a:pPr>
            <a:r>
              <a:rPr lang="ru-RU" sz="2400" dirty="0" smtClean="0">
                <a:solidFill>
                  <a:srgbClr val="000000"/>
                </a:solidFill>
                <a:latin typeface="Calibri" pitchFamily="34" charset="0"/>
                <a:ea typeface="Times New Roman" pitchFamily="18" charset="0"/>
                <a:cs typeface="Times New Roman" pitchFamily="18" charset="0"/>
              </a:rPr>
              <a:t>Масса газа при сжатии не меняется, значит, можно применить закон Бойля-Мариотта </a:t>
            </a:r>
            <a:r>
              <a:rPr lang="ru-RU" sz="2400" i="1" dirty="0" smtClean="0">
                <a:solidFill>
                  <a:srgbClr val="000000"/>
                </a:solidFill>
                <a:latin typeface="Calibri" pitchFamily="34" charset="0"/>
                <a:ea typeface="Times New Roman" pitchFamily="18" charset="0"/>
                <a:cs typeface="Times New Roman" pitchFamily="18" charset="0"/>
              </a:rPr>
              <a:t>Р</a:t>
            </a:r>
            <a:r>
              <a:rPr lang="ru-RU" sz="2400" baseline="-30000" dirty="0" smtClean="0">
                <a:solidFill>
                  <a:srgbClr val="000000"/>
                </a:solidFill>
                <a:latin typeface="Calibri" pitchFamily="34" charset="0"/>
                <a:ea typeface="Times New Roman" pitchFamily="18" charset="0"/>
                <a:cs typeface="Times New Roman" pitchFamily="18" charset="0"/>
              </a:rPr>
              <a:t>1</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a:t>
            </a:r>
            <a:r>
              <a:rPr lang="en-US" sz="2400" i="1" dirty="0" smtClean="0">
                <a:solidFill>
                  <a:srgbClr val="000000"/>
                </a:solidFill>
                <a:latin typeface="Calibri" pitchFamily="34" charset="0"/>
                <a:ea typeface="Times New Roman" pitchFamily="18" charset="0"/>
                <a:cs typeface="Times New Roman" pitchFamily="18" charset="0"/>
              </a:rPr>
              <a:t>P</a:t>
            </a:r>
            <a:r>
              <a:rPr lang="ru-RU" sz="2400" baseline="-30000" dirty="0" smtClean="0">
                <a:solidFill>
                  <a:srgbClr val="000000"/>
                </a:solidFill>
                <a:latin typeface="Calibri" pitchFamily="34" charset="0"/>
                <a:ea typeface="Times New Roman" pitchFamily="18" charset="0"/>
                <a:cs typeface="Times New Roman" pitchFamily="18" charset="0"/>
              </a:rPr>
              <a:t>2</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2</a:t>
            </a:r>
            <a:r>
              <a:rPr lang="ru-RU" sz="2400" dirty="0" smtClean="0">
                <a:solidFill>
                  <a:srgbClr val="000000"/>
                </a:solidFill>
                <a:latin typeface="Calibri" pitchFamily="34" charset="0"/>
                <a:ea typeface="Times New Roman" pitchFamily="18" charset="0"/>
                <a:cs typeface="Times New Roman" pitchFamily="18" charset="0"/>
              </a:rPr>
              <a:t>, где </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2</a:t>
            </a:r>
            <a:r>
              <a:rPr lang="ru-RU" sz="2400" dirty="0" smtClean="0">
                <a:solidFill>
                  <a:srgbClr val="000000"/>
                </a:solidFill>
                <a:latin typeface="Calibri" pitchFamily="34" charset="0"/>
                <a:ea typeface="Times New Roman" pitchFamily="18" charset="0"/>
                <a:cs typeface="Times New Roman" pitchFamily="18" charset="0"/>
              </a:rPr>
              <a:t>=</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–Δ</a:t>
            </a:r>
            <a:r>
              <a:rPr lang="en-US" sz="2400" i="1" dirty="0" smtClean="0">
                <a:solidFill>
                  <a:srgbClr val="000000"/>
                </a:solidFill>
                <a:latin typeface="Calibri" pitchFamily="34" charset="0"/>
                <a:ea typeface="Times New Roman" pitchFamily="18" charset="0"/>
                <a:cs typeface="Times New Roman" pitchFamily="18" charset="0"/>
              </a:rPr>
              <a:t>V</a:t>
            </a:r>
            <a:r>
              <a:rPr lang="ru-RU" sz="2400" dirty="0" smtClean="0">
                <a:solidFill>
                  <a:srgbClr val="000000"/>
                </a:solidFill>
                <a:latin typeface="Calibri" pitchFamily="34" charset="0"/>
                <a:ea typeface="Times New Roman" pitchFamily="18" charset="0"/>
                <a:cs typeface="Times New Roman" pitchFamily="18" charset="0"/>
              </a:rPr>
              <a:t> и </a:t>
            </a:r>
            <a:r>
              <a:rPr lang="en-US" sz="2400" i="1" dirty="0" smtClean="0">
                <a:solidFill>
                  <a:srgbClr val="000000"/>
                </a:solidFill>
                <a:latin typeface="Calibri" pitchFamily="34" charset="0"/>
                <a:ea typeface="Times New Roman" pitchFamily="18" charset="0"/>
                <a:cs typeface="Times New Roman" pitchFamily="18" charset="0"/>
              </a:rPr>
              <a:t>P</a:t>
            </a:r>
            <a:r>
              <a:rPr lang="ru-RU" sz="2400" baseline="-30000" dirty="0" smtClean="0">
                <a:solidFill>
                  <a:srgbClr val="000000"/>
                </a:solidFill>
                <a:latin typeface="Calibri" pitchFamily="34" charset="0"/>
                <a:ea typeface="Times New Roman" pitchFamily="18" charset="0"/>
                <a:cs typeface="Times New Roman" pitchFamily="18" charset="0"/>
              </a:rPr>
              <a:t>2</a:t>
            </a:r>
            <a:r>
              <a:rPr lang="ru-RU" sz="2400" dirty="0" smtClean="0">
                <a:solidFill>
                  <a:srgbClr val="000000"/>
                </a:solidFill>
                <a:latin typeface="Calibri" pitchFamily="34" charset="0"/>
                <a:ea typeface="Times New Roman" pitchFamily="18" charset="0"/>
                <a:cs typeface="Times New Roman" pitchFamily="18" charset="0"/>
              </a:rPr>
              <a:t>=2</a:t>
            </a:r>
            <a:r>
              <a:rPr lang="en-US" sz="2400" i="1" dirty="0" smtClean="0">
                <a:solidFill>
                  <a:srgbClr val="000000"/>
                </a:solidFill>
                <a:latin typeface="Calibri" pitchFamily="34" charset="0"/>
                <a:ea typeface="Times New Roman" pitchFamily="18" charset="0"/>
                <a:cs typeface="Times New Roman" pitchFamily="18" charset="0"/>
              </a:rPr>
              <a:t>P</a:t>
            </a:r>
            <a:r>
              <a:rPr lang="ru-RU" sz="2400" baseline="-30000" dirty="0" smtClean="0">
                <a:solidFill>
                  <a:srgbClr val="000000"/>
                </a:solidFill>
                <a:latin typeface="Calibri" pitchFamily="34" charset="0"/>
                <a:ea typeface="Times New Roman" pitchFamily="18" charset="0"/>
                <a:cs typeface="Times New Roman" pitchFamily="18" charset="0"/>
              </a:rPr>
              <a:t>1 </a:t>
            </a:r>
            <a:r>
              <a:rPr lang="ru-RU" sz="2400" dirty="0" smtClean="0">
                <a:solidFill>
                  <a:srgbClr val="000000"/>
                </a:solidFill>
                <a:latin typeface="Calibri" pitchFamily="34" charset="0"/>
                <a:ea typeface="Times New Roman" pitchFamily="18" charset="0"/>
                <a:cs typeface="Times New Roman" pitchFamily="18" charset="0"/>
              </a:rPr>
              <a:t>, поэтому </a:t>
            </a:r>
            <a:r>
              <a:rPr lang="en-US" sz="2400" i="1" dirty="0" smtClean="0">
                <a:solidFill>
                  <a:srgbClr val="000000"/>
                </a:solidFill>
                <a:latin typeface="Calibri" pitchFamily="34" charset="0"/>
                <a:ea typeface="Times New Roman" pitchFamily="18" charset="0"/>
                <a:cs typeface="Times New Roman" pitchFamily="18" charset="0"/>
              </a:rPr>
              <a:t>P</a:t>
            </a:r>
            <a:r>
              <a:rPr lang="ru-RU" sz="2400" baseline="-30000" dirty="0" smtClean="0">
                <a:solidFill>
                  <a:srgbClr val="000000"/>
                </a:solidFill>
                <a:latin typeface="Calibri" pitchFamily="34" charset="0"/>
                <a:ea typeface="Times New Roman" pitchFamily="18" charset="0"/>
                <a:cs typeface="Times New Roman" pitchFamily="18" charset="0"/>
              </a:rPr>
              <a:t>1</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=2</a:t>
            </a:r>
            <a:r>
              <a:rPr lang="en-US" sz="2400" i="1" dirty="0" smtClean="0">
                <a:solidFill>
                  <a:srgbClr val="000000"/>
                </a:solidFill>
                <a:latin typeface="Calibri" pitchFamily="34" charset="0"/>
                <a:ea typeface="Times New Roman" pitchFamily="18" charset="0"/>
                <a:cs typeface="Times New Roman" pitchFamily="18" charset="0"/>
              </a:rPr>
              <a:t>P</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–Δ</a:t>
            </a:r>
            <a:r>
              <a:rPr lang="en-US" sz="2400" i="1" dirty="0" smtClean="0">
                <a:solidFill>
                  <a:srgbClr val="000000"/>
                </a:solidFill>
                <a:latin typeface="Calibri" pitchFamily="34" charset="0"/>
                <a:ea typeface="Times New Roman" pitchFamily="18" charset="0"/>
                <a:cs typeface="Times New Roman" pitchFamily="18" charset="0"/>
              </a:rPr>
              <a:t>V</a:t>
            </a:r>
            <a:r>
              <a:rPr lang="ru-RU" sz="2400" dirty="0" smtClean="0">
                <a:solidFill>
                  <a:srgbClr val="000000"/>
                </a:solidFill>
                <a:latin typeface="Calibri" pitchFamily="34" charset="0"/>
                <a:ea typeface="Times New Roman" pitchFamily="18" charset="0"/>
                <a:cs typeface="Times New Roman" pitchFamily="18" charset="0"/>
              </a:rPr>
              <a:t>), </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=2</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–2Δ</a:t>
            </a:r>
            <a:r>
              <a:rPr lang="en-US" sz="2400" i="1" dirty="0" smtClean="0">
                <a:solidFill>
                  <a:srgbClr val="000000"/>
                </a:solidFill>
                <a:latin typeface="Calibri" pitchFamily="34" charset="0"/>
                <a:ea typeface="Times New Roman" pitchFamily="18" charset="0"/>
                <a:cs typeface="Times New Roman" pitchFamily="18" charset="0"/>
              </a:rPr>
              <a:t>V</a:t>
            </a:r>
            <a:r>
              <a:rPr lang="ru-RU" sz="2400" dirty="0" smtClean="0">
                <a:solidFill>
                  <a:srgbClr val="000000"/>
                </a:solidFill>
                <a:latin typeface="Calibri" pitchFamily="34" charset="0"/>
                <a:ea typeface="Times New Roman" pitchFamily="18" charset="0"/>
                <a:cs typeface="Times New Roman" pitchFamily="18" charset="0"/>
              </a:rPr>
              <a:t>, откуда </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=2Δ</a:t>
            </a:r>
            <a:r>
              <a:rPr lang="en-US" sz="2400" i="1" dirty="0" smtClean="0">
                <a:solidFill>
                  <a:srgbClr val="000000"/>
                </a:solidFill>
                <a:latin typeface="Calibri" pitchFamily="34" charset="0"/>
                <a:ea typeface="Times New Roman" pitchFamily="18" charset="0"/>
                <a:cs typeface="Times New Roman" pitchFamily="18" charset="0"/>
              </a:rPr>
              <a:t>V</a:t>
            </a:r>
            <a:endParaRPr lang="ru-RU" sz="2400" dirty="0" smtClean="0">
              <a:latin typeface="Arial" pitchFamily="34" charset="0"/>
              <a:cs typeface="Arial" pitchFamily="34" charset="0"/>
            </a:endParaRPr>
          </a:p>
          <a:p>
            <a:pPr lvl="0" indent="342900" eaLnBrk="0" fontAlgn="base" hangingPunct="0">
              <a:spcBef>
                <a:spcPct val="0"/>
              </a:spcBef>
              <a:spcAft>
                <a:spcPct val="0"/>
              </a:spcAft>
            </a:pPr>
            <a:r>
              <a:rPr lang="ru-RU" sz="2400" dirty="0" smtClean="0">
                <a:solidFill>
                  <a:srgbClr val="000000"/>
                </a:solidFill>
                <a:latin typeface="Calibri" pitchFamily="34" charset="0"/>
                <a:ea typeface="Times New Roman" pitchFamily="18" charset="0"/>
                <a:cs typeface="Times New Roman" pitchFamily="18" charset="0"/>
              </a:rPr>
              <a:t>Произведем вычисления </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 2·2л=4л</a:t>
            </a:r>
            <a:endParaRPr lang="ru-RU" sz="2400" dirty="0" smtClean="0">
              <a:latin typeface="Arial" pitchFamily="34" charset="0"/>
              <a:cs typeface="Arial" pitchFamily="34" charset="0"/>
            </a:endParaRPr>
          </a:p>
          <a:p>
            <a:pPr lvl="0" indent="342900" eaLnBrk="0" fontAlgn="base" hangingPunct="0">
              <a:spcBef>
                <a:spcPct val="0"/>
              </a:spcBef>
              <a:spcAft>
                <a:spcPct val="0"/>
              </a:spcAft>
            </a:pPr>
            <a:r>
              <a:rPr lang="ru-RU" sz="2400" i="1" dirty="0" smtClean="0">
                <a:solidFill>
                  <a:srgbClr val="000000"/>
                </a:solidFill>
                <a:latin typeface="Calibri" pitchFamily="34" charset="0"/>
                <a:ea typeface="Times New Roman" pitchFamily="18" charset="0"/>
                <a:cs typeface="Times New Roman" pitchFamily="18" charset="0"/>
              </a:rPr>
              <a:t>Ответ:</a:t>
            </a:r>
            <a:r>
              <a:rPr lang="ru-RU" sz="2400" dirty="0" smtClean="0">
                <a:solidFill>
                  <a:srgbClr val="000000"/>
                </a:solidFill>
                <a:latin typeface="Calibri" pitchFamily="34" charset="0"/>
                <a:ea typeface="Times New Roman" pitchFamily="18" charset="0"/>
                <a:cs typeface="Times New Roman" pitchFamily="18" charset="0"/>
              </a:rPr>
              <a:t> </a:t>
            </a:r>
            <a:r>
              <a:rPr lang="en-US" sz="2400" i="1" dirty="0" smtClean="0">
                <a:solidFill>
                  <a:srgbClr val="000000"/>
                </a:solidFill>
                <a:latin typeface="Calibri" pitchFamily="34" charset="0"/>
                <a:ea typeface="Times New Roman" pitchFamily="18" charset="0"/>
                <a:cs typeface="Times New Roman" pitchFamily="18" charset="0"/>
              </a:rPr>
              <a:t>V</a:t>
            </a:r>
            <a:r>
              <a:rPr lang="ru-RU" sz="2400" baseline="-30000" dirty="0" smtClean="0">
                <a:solidFill>
                  <a:srgbClr val="000000"/>
                </a:solidFill>
                <a:latin typeface="Calibri" pitchFamily="34" charset="0"/>
                <a:ea typeface="Times New Roman" pitchFamily="18" charset="0"/>
                <a:cs typeface="Times New Roman" pitchFamily="18" charset="0"/>
              </a:rPr>
              <a:t>1</a:t>
            </a:r>
            <a:r>
              <a:rPr lang="ru-RU" sz="2400" dirty="0" smtClean="0">
                <a:solidFill>
                  <a:srgbClr val="000000"/>
                </a:solidFill>
                <a:latin typeface="Calibri" pitchFamily="34" charset="0"/>
                <a:ea typeface="Times New Roman" pitchFamily="18" charset="0"/>
                <a:cs typeface="Times New Roman" pitchFamily="18" charset="0"/>
              </a:rPr>
              <a:t>=4л</a:t>
            </a:r>
            <a:endParaRPr lang="ru-RU" sz="2400" dirty="0" smtClean="0">
              <a:latin typeface="Arial" pitchFamily="34" charset="0"/>
              <a:cs typeface="Arial" pitchFamily="34" charset="0"/>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solidFill>
                  <a:schemeClr val="accent4">
                    <a:lumMod val="20000"/>
                    <a:lumOff val="80000"/>
                  </a:schemeClr>
                </a:solidFill>
              </a:rPr>
              <a:t>Уравнение Клапейрона</a:t>
            </a:r>
            <a:endParaRPr lang="ru-RU" dirty="0">
              <a:solidFill>
                <a:schemeClr val="accent4">
                  <a:lumMod val="20000"/>
                  <a:lumOff val="80000"/>
                </a:schemeClr>
              </a:solidFill>
            </a:endParaRPr>
          </a:p>
        </p:txBody>
      </p:sp>
      <p:sp>
        <p:nvSpPr>
          <p:cNvPr id="3" name="Объект 2"/>
          <p:cNvSpPr>
            <a:spLocks noGrp="1"/>
          </p:cNvSpPr>
          <p:nvPr>
            <p:ph sz="quarter" idx="1"/>
          </p:nvPr>
        </p:nvSpPr>
        <p:spPr>
          <a:xfrm>
            <a:off x="467544" y="1500173"/>
            <a:ext cx="7962108" cy="4650187"/>
          </a:xfrm>
        </p:spPr>
        <p:txBody>
          <a:bodyPr>
            <a:normAutofit/>
          </a:bodyPr>
          <a:lstStyle/>
          <a:p>
            <a:pPr marL="0" indent="0" algn="ctr">
              <a:buNone/>
            </a:pPr>
            <a:r>
              <a:rPr lang="ru-RU" sz="2000" dirty="0" smtClean="0"/>
              <a:t>Объединенный газовый закон (уравнение </a:t>
            </a:r>
            <a:r>
              <a:rPr lang="ru-RU" sz="2000" dirty="0"/>
              <a:t>Клапейрона): </a:t>
            </a:r>
            <a:endParaRPr lang="en-US" sz="2000" dirty="0" smtClean="0"/>
          </a:p>
          <a:p>
            <a:pPr marL="0" indent="0" algn="ctr">
              <a:buNone/>
            </a:pPr>
            <a:r>
              <a:rPr lang="ru-RU" sz="2000" dirty="0" smtClean="0"/>
              <a:t>произведение </a:t>
            </a:r>
            <a:r>
              <a:rPr lang="ru-RU" sz="2000" dirty="0"/>
              <a:t>давления данной массы на его объем, деленое на абсолютную температуру, есть величина </a:t>
            </a:r>
            <a:r>
              <a:rPr lang="ru-RU" sz="2000" dirty="0" smtClean="0"/>
              <a:t>постоянная.</a:t>
            </a:r>
            <a:endParaRPr lang="ru-RU" sz="1200" b="1" dirty="0"/>
          </a:p>
        </p:txBody>
      </p:sp>
      <mc:AlternateContent xmlns:mc="http://schemas.openxmlformats.org/markup-compatibility/2006">
        <mc:Choice xmlns:a14="http://schemas.microsoft.com/office/drawing/2010/main" xmlns="" Requires="a14">
          <p:sp>
            <p:nvSpPr>
              <p:cNvPr id="6" name="Овал 5"/>
              <p:cNvSpPr/>
              <p:nvPr/>
            </p:nvSpPr>
            <p:spPr>
              <a:xfrm>
                <a:off x="3275856" y="3356992"/>
                <a:ext cx="2448272" cy="136815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14:m>
                  <m:oMath xmlns:m="http://schemas.openxmlformats.org/officeDocument/2006/math">
                    <m:f>
                      <m:fPr>
                        <m:ctrlPr>
                          <a:rPr lang="en-US" sz="3200" b="1" i="1" dirty="0">
                            <a:solidFill>
                              <a:prstClr val="black"/>
                            </a:solidFill>
                            <a:latin typeface="Cambria Math"/>
                          </a:rPr>
                        </m:ctrlPr>
                      </m:fPr>
                      <m:num>
                        <m:r>
                          <a:rPr lang="en-US" sz="3200" b="1" i="1" dirty="0">
                            <a:solidFill>
                              <a:prstClr val="black"/>
                            </a:solidFill>
                            <a:latin typeface="Cambria Math"/>
                          </a:rPr>
                          <m:t>𝒑</m:t>
                        </m:r>
                        <m:r>
                          <a:rPr lang="en-US" sz="3200" b="1" i="1" dirty="0">
                            <a:solidFill>
                              <a:prstClr val="black"/>
                            </a:solidFill>
                            <a:latin typeface="Cambria Math"/>
                          </a:rPr>
                          <m:t>₁</m:t>
                        </m:r>
                        <m:r>
                          <a:rPr lang="en-US" sz="3200" b="1" i="1" dirty="0">
                            <a:solidFill>
                              <a:prstClr val="black"/>
                            </a:solidFill>
                            <a:latin typeface="Cambria Math"/>
                          </a:rPr>
                          <m:t>𝑽</m:t>
                        </m:r>
                        <m:r>
                          <a:rPr lang="en-US" sz="3200" b="1" i="1" dirty="0">
                            <a:solidFill>
                              <a:prstClr val="black"/>
                            </a:solidFill>
                            <a:latin typeface="Cambria Math"/>
                          </a:rPr>
                          <m:t>₁</m:t>
                        </m:r>
                      </m:num>
                      <m:den>
                        <m:r>
                          <a:rPr lang="en-US" sz="3200" b="1" i="1" dirty="0">
                            <a:solidFill>
                              <a:prstClr val="black"/>
                            </a:solidFill>
                            <a:latin typeface="Cambria Math"/>
                          </a:rPr>
                          <m:t>𝑻</m:t>
                        </m:r>
                        <m:r>
                          <a:rPr lang="en-US" sz="3200" b="1" i="1" dirty="0">
                            <a:solidFill>
                              <a:prstClr val="black"/>
                            </a:solidFill>
                            <a:latin typeface="Cambria Math"/>
                          </a:rPr>
                          <m:t>₁</m:t>
                        </m:r>
                      </m:den>
                    </m:f>
                  </m:oMath>
                </a14:m>
                <a:r>
                  <a:rPr lang="en-US" sz="3200" b="1" dirty="0">
                    <a:solidFill>
                      <a:prstClr val="black"/>
                    </a:solidFill>
                  </a:rPr>
                  <a:t>=</a:t>
                </a:r>
                <a14:m>
                  <m:oMath xmlns:m="http://schemas.openxmlformats.org/officeDocument/2006/math">
                    <m:f>
                      <m:fPr>
                        <m:ctrlPr>
                          <a:rPr lang="en-US" sz="3200" b="1" i="1" dirty="0">
                            <a:solidFill>
                              <a:prstClr val="black"/>
                            </a:solidFill>
                            <a:latin typeface="Cambria Math"/>
                          </a:rPr>
                        </m:ctrlPr>
                      </m:fPr>
                      <m:num>
                        <m:r>
                          <a:rPr lang="en-US" sz="3200" b="1" i="1" dirty="0">
                            <a:solidFill>
                              <a:prstClr val="black"/>
                            </a:solidFill>
                            <a:latin typeface="Cambria Math"/>
                          </a:rPr>
                          <m:t>𝒑</m:t>
                        </m:r>
                        <m:r>
                          <a:rPr lang="en-US" sz="3200" b="1" i="1" dirty="0">
                            <a:solidFill>
                              <a:prstClr val="black"/>
                            </a:solidFill>
                            <a:latin typeface="Cambria Math"/>
                          </a:rPr>
                          <m:t>₂</m:t>
                        </m:r>
                        <m:r>
                          <a:rPr lang="en-US" sz="3200" b="1" i="1" dirty="0">
                            <a:solidFill>
                              <a:prstClr val="black"/>
                            </a:solidFill>
                            <a:latin typeface="Cambria Math"/>
                          </a:rPr>
                          <m:t>𝑽</m:t>
                        </m:r>
                        <m:r>
                          <a:rPr lang="en-US" sz="3200" b="1" i="1" dirty="0">
                            <a:solidFill>
                              <a:prstClr val="black"/>
                            </a:solidFill>
                            <a:latin typeface="Cambria Math"/>
                          </a:rPr>
                          <m:t>₂</m:t>
                        </m:r>
                      </m:num>
                      <m:den>
                        <m:r>
                          <a:rPr lang="en-US" sz="3200" b="1" i="1" dirty="0">
                            <a:solidFill>
                              <a:prstClr val="black"/>
                            </a:solidFill>
                            <a:latin typeface="Cambria Math"/>
                          </a:rPr>
                          <m:t>𝑻</m:t>
                        </m:r>
                        <m:r>
                          <a:rPr lang="en-US" sz="3200" b="1" i="1" dirty="0">
                            <a:solidFill>
                              <a:prstClr val="black"/>
                            </a:solidFill>
                            <a:latin typeface="Cambria Math"/>
                          </a:rPr>
                          <m:t>₂</m:t>
                        </m:r>
                      </m:den>
                    </m:f>
                  </m:oMath>
                </a14:m>
                <a:endParaRPr lang="ru-RU" dirty="0"/>
              </a:p>
            </p:txBody>
          </p:sp>
        </mc:Choice>
        <mc:Fallback>
          <p:sp>
            <p:nvSpPr>
              <p:cNvPr id="6" name="Овал 5"/>
              <p:cNvSpPr>
                <a:spLocks noRot="1" noChangeAspect="1" noMove="1" noResize="1" noEditPoints="1" noAdjustHandles="1" noChangeArrowheads="1" noChangeShapeType="1" noTextEdit="1"/>
              </p:cNvSpPr>
              <p:nvPr/>
            </p:nvSpPr>
            <p:spPr>
              <a:xfrm>
                <a:off x="3275856" y="3356992"/>
                <a:ext cx="2448272" cy="1368152"/>
              </a:xfrm>
              <a:prstGeom prst="ellipse">
                <a:avLst/>
              </a:prstGeom>
              <a:blipFill rotWithShape="1">
                <a:blip r:embed="rId2"/>
                <a:stretch>
                  <a:fillRect/>
                </a:stretch>
              </a:blipFill>
            </p:spPr>
            <p:txBody>
              <a:bodyPr/>
              <a:lstStyle/>
              <a:p>
                <a:r>
                  <a:rPr lang="ru-RU">
                    <a:noFill/>
                  </a:rPr>
                  <a:t> </a:t>
                </a:r>
              </a:p>
            </p:txBody>
          </p:sp>
        </mc:Fallback>
      </mc:AlternateContent>
      <p:pic>
        <p:nvPicPr>
          <p:cNvPr id="7" name="Рисунок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14348" y="2928934"/>
            <a:ext cx="1831156" cy="2562267"/>
          </a:xfrm>
          <a:prstGeom prst="rect">
            <a:avLst/>
          </a:prstGeom>
        </p:spPr>
      </p:pic>
      <p:sp>
        <p:nvSpPr>
          <p:cNvPr id="5" name="Прямоугольник 4"/>
          <p:cNvSpPr/>
          <p:nvPr/>
        </p:nvSpPr>
        <p:spPr>
          <a:xfrm>
            <a:off x="642910" y="5643578"/>
            <a:ext cx="4572000" cy="646331"/>
          </a:xfrm>
          <a:prstGeom prst="rect">
            <a:avLst/>
          </a:prstGeom>
        </p:spPr>
        <p:txBody>
          <a:bodyPr>
            <a:spAutoFit/>
          </a:bodyPr>
          <a:lstStyle/>
          <a:p>
            <a:r>
              <a:rPr lang="ru-RU" dirty="0"/>
              <a:t>Бенуа́ Поль </a:t>
            </a:r>
            <a:r>
              <a:rPr lang="ru-RU" dirty="0" smtClean="0"/>
              <a:t>Эмиль Клапейрон </a:t>
            </a:r>
            <a:r>
              <a:rPr lang="ru-RU" dirty="0"/>
              <a:t>— французский физик и инженер.</a:t>
            </a:r>
          </a:p>
        </p:txBody>
      </p:sp>
      <p:sp>
        <p:nvSpPr>
          <p:cNvPr id="4" name="Управляющая кнопка: домой 3">
            <a:hlinkClick r:id="rId4" action="ppaction://hlinksldjump" highlightClick="1"/>
          </p:cNvPr>
          <p:cNvSpPr/>
          <p:nvPr/>
        </p:nvSpPr>
        <p:spPr>
          <a:xfrm>
            <a:off x="7740352" y="6309320"/>
            <a:ext cx="432048" cy="432048"/>
          </a:xfrm>
          <a:prstGeom prst="actionButtonHom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
        <p:nvSpPr>
          <p:cNvPr id="8" name="Управляющая кнопка: возврат 7">
            <a:hlinkClick r:id="" action="ppaction://hlinkshowjump?jump=lastslideviewed" highlightClick="1"/>
          </p:cNvPr>
          <p:cNvSpPr/>
          <p:nvPr/>
        </p:nvSpPr>
        <p:spPr>
          <a:xfrm>
            <a:off x="8172400" y="6309320"/>
            <a:ext cx="504056" cy="432048"/>
          </a:xfrm>
          <a:prstGeom prst="actionButtonReturn">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sz="2400" smtClean="0">
              <a:latin typeface="+mj-lt"/>
            </a:endParaRPr>
          </a:p>
        </p:txBody>
      </p:sp>
    </p:spTree>
    <p:extLst>
      <p:ext uri="{BB962C8B-B14F-4D97-AF65-F5344CB8AC3E}">
        <p14:creationId xmlns:p14="http://schemas.microsoft.com/office/powerpoint/2010/main" xmlns="" val="36599020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Effect transition="in" filter="fade">
                                      <p:cBhvr>
                                        <p:cTn id="27" dur="750"/>
                                        <p:tgtEl>
                                          <p:spTgt spid="6"/>
                                        </p:tgtEl>
                                      </p:cBhvr>
                                    </p:animEffect>
                                  </p:childTnLst>
                                </p:cTn>
                              </p:par>
                            </p:childTnLst>
                          </p:cTn>
                        </p:par>
                        <p:par>
                          <p:cTn id="28" fill="hold">
                            <p:stCondLst>
                              <p:cond delay="2250"/>
                            </p:stCondLst>
                            <p:childTnLst>
                              <p:par>
                                <p:cTn id="29" presetID="53" presetClass="entr" presetSubtype="16"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childTnLst>
                          </p:cTn>
                        </p:par>
                        <p:par>
                          <p:cTn id="34" fill="hold">
                            <p:stCondLst>
                              <p:cond delay="2750"/>
                            </p:stCondLst>
                            <p:childTnLst>
                              <p:par>
                                <p:cTn id="35" presetID="53" presetClass="entr" presetSubtype="16" fill="hold" nodeType="after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p:cTn id="3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4">
                    <a:lumMod val="20000"/>
                    <a:lumOff val="80000"/>
                  </a:schemeClr>
                </a:solidFill>
              </a:rPr>
              <a:t>Изопроцессы</a:t>
            </a:r>
            <a:endParaRPr lang="ru-RU" dirty="0">
              <a:solidFill>
                <a:schemeClr val="accent4">
                  <a:lumMod val="20000"/>
                  <a:lumOff val="80000"/>
                </a:schemeClr>
              </a:solidFill>
            </a:endParaRPr>
          </a:p>
        </p:txBody>
      </p:sp>
      <p:sp>
        <p:nvSpPr>
          <p:cNvPr id="3" name="Объект 2"/>
          <p:cNvSpPr>
            <a:spLocks noGrp="1"/>
          </p:cNvSpPr>
          <p:nvPr>
            <p:ph sz="quarter" idx="1"/>
          </p:nvPr>
        </p:nvSpPr>
        <p:spPr>
          <a:xfrm>
            <a:off x="467544" y="1628800"/>
            <a:ext cx="7467600" cy="4872034"/>
          </a:xfrm>
        </p:spPr>
        <p:txBody>
          <a:bodyPr>
            <a:noAutofit/>
          </a:bodyPr>
          <a:lstStyle/>
          <a:p>
            <a:endParaRPr lang="ru-RU" sz="2000" dirty="0"/>
          </a:p>
          <a:p>
            <a:r>
              <a:rPr lang="ru-RU" sz="2000" dirty="0"/>
              <a:t>Всякое изменение состояния  газа  называется </a:t>
            </a:r>
            <a:r>
              <a:rPr lang="ru-RU" sz="2000" i="1" dirty="0"/>
              <a:t>термодинамическим процессом</a:t>
            </a:r>
            <a:r>
              <a:rPr lang="ru-RU" sz="2000" dirty="0"/>
              <a:t>.</a:t>
            </a:r>
          </a:p>
          <a:p>
            <a:endParaRPr lang="ru-RU" sz="2000" dirty="0"/>
          </a:p>
          <a:p>
            <a:r>
              <a:rPr lang="ru-RU" sz="2000" dirty="0"/>
              <a:t>Термодинамические процессы, протекающие в газе  постоянной  массы  при неизменном значении одного из параметров состояния газа, называются </a:t>
            </a:r>
            <a:r>
              <a:rPr lang="ru-RU" sz="2000" i="1" dirty="0"/>
              <a:t>изопроцессами</a:t>
            </a:r>
            <a:r>
              <a:rPr lang="ru-RU" sz="2000" dirty="0"/>
              <a:t>. </a:t>
            </a:r>
            <a:endParaRPr lang="ru-RU" sz="2000" dirty="0" smtClean="0"/>
          </a:p>
          <a:p>
            <a:endParaRPr lang="ru-RU" sz="2000" dirty="0"/>
          </a:p>
          <a:p>
            <a:r>
              <a:rPr lang="ru-RU" sz="2000" i="1" dirty="0"/>
              <a:t>Изопроцессы</a:t>
            </a:r>
            <a:r>
              <a:rPr lang="ru-RU" sz="2000" dirty="0"/>
              <a:t>  являются идеализированной моделью реального процесса в газе.</a:t>
            </a:r>
          </a:p>
          <a:p>
            <a:endParaRPr lang="ru-RU" sz="2000" dirty="0"/>
          </a:p>
          <a:p>
            <a:r>
              <a:rPr lang="ru-RU" sz="2000" i="1" dirty="0"/>
              <a:t>Изопроцессы</a:t>
            </a:r>
            <a:r>
              <a:rPr lang="ru-RU" sz="2000" dirty="0"/>
              <a:t> подчиняются газовым </a:t>
            </a:r>
            <a:r>
              <a:rPr lang="ru-RU" sz="2000" dirty="0" smtClean="0"/>
              <a:t>законам</a:t>
            </a:r>
            <a:r>
              <a:rPr lang="ru-RU" sz="2000" dirty="0"/>
              <a:t>.</a:t>
            </a:r>
          </a:p>
        </p:txBody>
      </p:sp>
      <p:sp>
        <p:nvSpPr>
          <p:cNvPr id="4" name="Управляющая кнопка: домой 3">
            <a:hlinkClick r:id="rId2" action="ppaction://hlinksldjump" highlightClick="1"/>
          </p:cNvPr>
          <p:cNvSpPr/>
          <p:nvPr/>
        </p:nvSpPr>
        <p:spPr>
          <a:xfrm>
            <a:off x="7668344" y="6309320"/>
            <a:ext cx="504056" cy="432048"/>
          </a:xfrm>
          <a:prstGeom prst="actionButtonHom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xmlns="" val="28991720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p:cTn id="2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7" dur="500"/>
                                        <p:tgtEl>
                                          <p:spTgt spid="3">
                                            <p:txEl>
                                              <p:pRg st="5" end="5"/>
                                            </p:tx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p:cTn id="31"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lstStyle/>
          <a:p>
            <a:r>
              <a:rPr lang="ru-RU" dirty="0">
                <a:solidFill>
                  <a:schemeClr val="accent4">
                    <a:lumMod val="20000"/>
                    <a:lumOff val="80000"/>
                  </a:schemeClr>
                </a:solidFill>
              </a:rPr>
              <a:t>Закон </a:t>
            </a:r>
            <a:r>
              <a:rPr lang="ru-RU" dirty="0" smtClean="0">
                <a:solidFill>
                  <a:schemeClr val="accent4">
                    <a:lumMod val="20000"/>
                    <a:lumOff val="80000"/>
                  </a:schemeClr>
                </a:solidFill>
              </a:rPr>
              <a:t>Бойля-Мариотта </a:t>
            </a:r>
            <a:endParaRPr lang="ru-RU" dirty="0">
              <a:solidFill>
                <a:schemeClr val="accent4">
                  <a:lumMod val="20000"/>
                  <a:lumOff val="80000"/>
                </a:schemeClr>
              </a:solidFill>
            </a:endParaRPr>
          </a:p>
        </p:txBody>
      </p:sp>
      <p:pic>
        <p:nvPicPr>
          <p:cNvPr id="5" name="Объект 4"/>
          <p:cNvPicPr>
            <a:picLocks noGrp="1" noChangeAspect="1"/>
          </p:cNvPicPr>
          <p:nvPr>
            <p:ph sz="quarter" idx="2"/>
          </p:nvPr>
        </p:nvPicPr>
        <p:blipFill>
          <a:blip r:embed="rId2">
            <a:extLst>
              <a:ext uri="{28A0092B-C50C-407E-A947-70E740481C1C}">
                <a14:useLocalDpi xmlns:a14="http://schemas.microsoft.com/office/drawing/2010/main" xmlns="" val="0"/>
              </a:ext>
            </a:extLst>
          </a:blip>
          <a:stretch>
            <a:fillRect/>
          </a:stretch>
        </p:blipFill>
        <p:spPr>
          <a:xfrm>
            <a:off x="642910" y="3071810"/>
            <a:ext cx="2664296" cy="3096344"/>
          </a:xfrm>
          <a:prstGeom prst="rect">
            <a:avLst/>
          </a:prstGeom>
          <a:ln>
            <a:noFill/>
          </a:ln>
          <a:effectLst>
            <a:outerShdw blurRad="292100" dist="139700" dir="2700000" algn="tl" rotWithShape="0">
              <a:srgbClr val="333333">
                <a:alpha val="65000"/>
              </a:srgbClr>
            </a:outerShdw>
          </a:effectLst>
        </p:spPr>
      </p:pic>
      <p:sp>
        <p:nvSpPr>
          <p:cNvPr id="9" name="Объект 8"/>
          <p:cNvSpPr>
            <a:spLocks noGrp="1"/>
          </p:cNvSpPr>
          <p:nvPr>
            <p:ph sz="quarter" idx="4"/>
          </p:nvPr>
        </p:nvSpPr>
        <p:spPr>
          <a:xfrm>
            <a:off x="395536" y="1412776"/>
            <a:ext cx="8280920" cy="5184576"/>
          </a:xfrm>
        </p:spPr>
        <p:txBody>
          <a:bodyPr>
            <a:normAutofit/>
          </a:bodyPr>
          <a:lstStyle/>
          <a:p>
            <a:pPr marL="0" indent="0">
              <a:buNone/>
            </a:pPr>
            <a:r>
              <a:rPr lang="ru-RU" b="1" dirty="0" smtClean="0"/>
              <a:t>                   </a:t>
            </a:r>
            <a:endParaRPr lang="ru-RU" i="1" dirty="0"/>
          </a:p>
          <a:p>
            <a:pPr marL="0" indent="0" algn="ctr">
              <a:buNone/>
            </a:pPr>
            <a:endParaRPr lang="ru-RU" i="1" dirty="0" smtClean="0"/>
          </a:p>
          <a:p>
            <a:pPr marL="0" indent="0" algn="ctr">
              <a:buNone/>
            </a:pPr>
            <a:endParaRPr lang="ru-RU" i="1" dirty="0"/>
          </a:p>
          <a:p>
            <a:pPr marL="0" indent="0" algn="ctr">
              <a:buNone/>
            </a:pPr>
            <a:endParaRPr lang="ru-RU" i="1" dirty="0" smtClean="0"/>
          </a:p>
          <a:p>
            <a:pPr marL="0" indent="0" algn="ctr">
              <a:buNone/>
            </a:pPr>
            <a:r>
              <a:rPr lang="ru-RU" i="1" dirty="0" smtClean="0"/>
              <a:t> </a:t>
            </a:r>
          </a:p>
        </p:txBody>
      </p:sp>
      <p:sp>
        <p:nvSpPr>
          <p:cNvPr id="7" name="Текст 6"/>
          <p:cNvSpPr>
            <a:spLocks noGrp="1"/>
          </p:cNvSpPr>
          <p:nvPr>
            <p:ph type="body" sz="quarter" idx="1"/>
          </p:nvPr>
        </p:nvSpPr>
        <p:spPr>
          <a:xfrm>
            <a:off x="642910" y="2500306"/>
            <a:ext cx="2664297" cy="567754"/>
          </a:xfrm>
        </p:spPr>
        <p:txBody>
          <a:bodyPr/>
          <a:lstStyle/>
          <a:p>
            <a:r>
              <a:rPr lang="ru-RU" dirty="0" smtClean="0">
                <a:latin typeface="Palatino Linotype" panose="02040502050505030304" pitchFamily="18" charset="0"/>
              </a:rPr>
              <a:t>     Роберт Бойль </a:t>
            </a:r>
            <a:endParaRPr lang="ru-RU" dirty="0">
              <a:latin typeface="Palatino Linotype" panose="02040502050505030304" pitchFamily="18" charset="0"/>
            </a:endParaRPr>
          </a:p>
        </p:txBody>
      </p:sp>
      <p:sp>
        <p:nvSpPr>
          <p:cNvPr id="8" name="Текст 7"/>
          <p:cNvSpPr>
            <a:spLocks noGrp="1"/>
          </p:cNvSpPr>
          <p:nvPr>
            <p:ph type="body" sz="quarter" idx="3"/>
          </p:nvPr>
        </p:nvSpPr>
        <p:spPr>
          <a:xfrm>
            <a:off x="4857752" y="2500306"/>
            <a:ext cx="3185466" cy="571504"/>
          </a:xfrm>
        </p:spPr>
        <p:txBody>
          <a:bodyPr>
            <a:normAutofit/>
          </a:bodyPr>
          <a:lstStyle/>
          <a:p>
            <a:r>
              <a:rPr lang="ru-RU" dirty="0" smtClean="0">
                <a:latin typeface="Palatino Linotype"/>
              </a:rPr>
              <a:t>        Эдм </a:t>
            </a:r>
            <a:r>
              <a:rPr lang="ru-RU" dirty="0">
                <a:latin typeface="Palatino Linotype" panose="02040502050505030304" pitchFamily="18" charset="0"/>
              </a:rPr>
              <a:t>Мариотт</a:t>
            </a: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57752" y="3071810"/>
            <a:ext cx="3185466" cy="2520280"/>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2000232" y="1428737"/>
            <a:ext cx="4714908" cy="1015663"/>
          </a:xfrm>
          <a:prstGeom prst="rect">
            <a:avLst/>
          </a:prstGeom>
        </p:spPr>
        <p:txBody>
          <a:bodyPr wrap="square">
            <a:spAutoFit/>
          </a:bodyPr>
          <a:lstStyle/>
          <a:p>
            <a:pPr algn="ctr"/>
            <a:r>
              <a:rPr lang="ru-RU" sz="2000" i="1" dirty="0"/>
              <a:t>Закон получен </a:t>
            </a:r>
            <a:r>
              <a:rPr lang="ru-RU" sz="2000" i="1" dirty="0" smtClean="0"/>
              <a:t>экспериментально</a:t>
            </a:r>
            <a:endParaRPr lang="ru-RU" sz="2000" i="1" dirty="0"/>
          </a:p>
          <a:p>
            <a:pPr marL="285750" indent="-285750">
              <a:buFont typeface="Arial" panose="020B0604020202020204" pitchFamily="34" charset="0"/>
              <a:buChar char="•"/>
            </a:pPr>
            <a:r>
              <a:rPr lang="ru-RU" sz="2000" i="1" dirty="0"/>
              <a:t> в 1662 Р. Бойлем</a:t>
            </a:r>
          </a:p>
          <a:p>
            <a:pPr marL="285750" indent="-285750">
              <a:buFont typeface="Arial" panose="020B0604020202020204" pitchFamily="34" charset="0"/>
              <a:buChar char="•"/>
            </a:pPr>
            <a:r>
              <a:rPr lang="ru-RU" sz="2000" i="1" dirty="0"/>
              <a:t>в 1676 Э. Мариоттом</a:t>
            </a:r>
          </a:p>
        </p:txBody>
      </p:sp>
      <p:sp>
        <p:nvSpPr>
          <p:cNvPr id="4" name="Управляющая кнопка: далее 3">
            <a:hlinkClick r:id="" action="ppaction://hlinkshowjump?jump=nextslide" highlightClick="1"/>
          </p:cNvPr>
          <p:cNvSpPr/>
          <p:nvPr/>
        </p:nvSpPr>
        <p:spPr>
          <a:xfrm>
            <a:off x="8172400" y="6314070"/>
            <a:ext cx="504056" cy="461665"/>
          </a:xfrm>
          <a:prstGeom prst="actionButtonForwardNex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Управляющая кнопка: домой 9">
            <a:hlinkClick r:id="rId4" action="ppaction://hlinksldjump" highlightClick="1"/>
          </p:cNvPr>
          <p:cNvSpPr/>
          <p:nvPr/>
        </p:nvSpPr>
        <p:spPr>
          <a:xfrm>
            <a:off x="7663444" y="6314070"/>
            <a:ext cx="504056" cy="461665"/>
          </a:xfrm>
          <a:prstGeom prst="actionButtonHom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xmlns="" val="22125622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bg/>
                                          </p:spTgt>
                                        </p:tgtEl>
                                        <p:attrNameLst>
                                          <p:attrName>style.visibility</p:attrName>
                                        </p:attrNameLst>
                                      </p:cBhvr>
                                      <p:to>
                                        <p:strVal val="visible"/>
                                      </p:to>
                                    </p:set>
                                    <p:anim calcmode="lin" valueType="num">
                                      <p:cBhvr>
                                        <p:cTn id="24" dur="500" fill="hold"/>
                                        <p:tgtEl>
                                          <p:spTgt spid="7">
                                            <p:bg/>
                                          </p:spTgt>
                                        </p:tgtEl>
                                        <p:attrNameLst>
                                          <p:attrName>ppt_w</p:attrName>
                                        </p:attrNameLst>
                                      </p:cBhvr>
                                      <p:tavLst>
                                        <p:tav tm="0">
                                          <p:val>
                                            <p:fltVal val="0"/>
                                          </p:val>
                                        </p:tav>
                                        <p:tav tm="100000">
                                          <p:val>
                                            <p:strVal val="#ppt_w"/>
                                          </p:val>
                                        </p:tav>
                                      </p:tavLst>
                                    </p:anim>
                                    <p:anim calcmode="lin" valueType="num">
                                      <p:cBhvr>
                                        <p:cTn id="25" dur="500" fill="hold"/>
                                        <p:tgtEl>
                                          <p:spTgt spid="7">
                                            <p:bg/>
                                          </p:spTgt>
                                        </p:tgtEl>
                                        <p:attrNameLst>
                                          <p:attrName>ppt_h</p:attrName>
                                        </p:attrNameLst>
                                      </p:cBhvr>
                                      <p:tavLst>
                                        <p:tav tm="0">
                                          <p:val>
                                            <p:fltVal val="0"/>
                                          </p:val>
                                        </p:tav>
                                        <p:tav tm="100000">
                                          <p:val>
                                            <p:strVal val="#ppt_h"/>
                                          </p:val>
                                        </p:tav>
                                      </p:tavLst>
                                    </p:anim>
                                    <p:animEffect transition="in" filter="fade">
                                      <p:cBhvr>
                                        <p:cTn id="26" dur="500"/>
                                        <p:tgtEl>
                                          <p:spTgt spid="7">
                                            <p:bg/>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p:cTn id="29"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7">
                                            <p:txEl>
                                              <p:pRg st="0" end="0"/>
                                            </p:txEl>
                                          </p:spTgt>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8">
                                            <p:bg/>
                                          </p:spTgt>
                                        </p:tgtEl>
                                        <p:attrNameLst>
                                          <p:attrName>style.visibility</p:attrName>
                                        </p:attrNameLst>
                                      </p:cBhvr>
                                      <p:to>
                                        <p:strVal val="visible"/>
                                      </p:to>
                                    </p:set>
                                    <p:anim calcmode="lin" valueType="num">
                                      <p:cBhvr>
                                        <p:cTn id="35" dur="500" fill="hold"/>
                                        <p:tgtEl>
                                          <p:spTgt spid="8">
                                            <p:bg/>
                                          </p:spTgt>
                                        </p:tgtEl>
                                        <p:attrNameLst>
                                          <p:attrName>ppt_w</p:attrName>
                                        </p:attrNameLst>
                                      </p:cBhvr>
                                      <p:tavLst>
                                        <p:tav tm="0">
                                          <p:val>
                                            <p:fltVal val="0"/>
                                          </p:val>
                                        </p:tav>
                                        <p:tav tm="100000">
                                          <p:val>
                                            <p:strVal val="#ppt_w"/>
                                          </p:val>
                                        </p:tav>
                                      </p:tavLst>
                                    </p:anim>
                                    <p:anim calcmode="lin" valueType="num">
                                      <p:cBhvr>
                                        <p:cTn id="36" dur="500" fill="hold"/>
                                        <p:tgtEl>
                                          <p:spTgt spid="8">
                                            <p:bg/>
                                          </p:spTgt>
                                        </p:tgtEl>
                                        <p:attrNameLst>
                                          <p:attrName>ppt_h</p:attrName>
                                        </p:attrNameLst>
                                      </p:cBhvr>
                                      <p:tavLst>
                                        <p:tav tm="0">
                                          <p:val>
                                            <p:fltVal val="0"/>
                                          </p:val>
                                        </p:tav>
                                        <p:tav tm="100000">
                                          <p:val>
                                            <p:strVal val="#ppt_h"/>
                                          </p:val>
                                        </p:tav>
                                      </p:tavLst>
                                    </p:anim>
                                    <p:animEffect transition="in" filter="fade">
                                      <p:cBhvr>
                                        <p:cTn id="37" dur="500"/>
                                        <p:tgtEl>
                                          <p:spTgt spid="8">
                                            <p:bg/>
                                          </p:spTgt>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p:cTn id="40"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42" dur="500"/>
                                        <p:tgtEl>
                                          <p:spTgt spid="8">
                                            <p:txEl>
                                              <p:pRg st="0" end="0"/>
                                            </p:txEl>
                                          </p:spTgt>
                                        </p:tgtEl>
                                      </p:cBhvr>
                                    </p:animEffect>
                                  </p:childTnLst>
                                </p:cTn>
                              </p:par>
                              <p:par>
                                <p:cTn id="43" presetID="53" presetClass="entr" presetSubtype="16"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uiExpand="1" build="p" animBg="1"/>
      <p:bldP spid="8" grpId="0" uiExpand="1" build="p"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3" name="Rectangle 5"/>
          <p:cNvSpPr>
            <a:spLocks noGrp="1" noChangeArrowheads="1"/>
          </p:cNvSpPr>
          <p:nvPr>
            <p:ph type="body" sz="half" idx="1"/>
          </p:nvPr>
        </p:nvSpPr>
        <p:spPr>
          <a:xfrm>
            <a:off x="395288" y="1447800"/>
            <a:ext cx="8748712" cy="5229225"/>
          </a:xfrm>
        </p:spPr>
        <p:txBody>
          <a:bodyPr/>
          <a:lstStyle/>
          <a:p>
            <a:pPr marL="533400" indent="-533400" algn="just">
              <a:lnSpc>
                <a:spcPct val="90000"/>
              </a:lnSpc>
              <a:buFontTx/>
              <a:buAutoNum type="arabicPeriod"/>
            </a:pPr>
            <a:r>
              <a:rPr lang="ru-RU" sz="3100" b="1" dirty="0">
                <a:solidFill>
                  <a:srgbClr val="FFFF99"/>
                </a:solidFill>
                <a:effectLst>
                  <a:outerShdw blurRad="38100" dist="38100" dir="2700000" algn="tl">
                    <a:srgbClr val="000000"/>
                  </a:outerShdw>
                </a:effectLst>
              </a:rPr>
              <a:t> </a:t>
            </a:r>
            <a:r>
              <a:rPr lang="ru-RU" sz="2600" b="1" dirty="0">
                <a:solidFill>
                  <a:srgbClr val="FFFF99"/>
                </a:solidFill>
                <a:effectLst>
                  <a:outerShdw blurRad="38100" dist="38100" dir="2700000" algn="tl">
                    <a:srgbClr val="000000"/>
                  </a:outerShdw>
                </a:effectLst>
              </a:rPr>
              <a:t>Установил, что изменение объема газа обратно пропорционально изменению давления</a:t>
            </a:r>
            <a:r>
              <a:rPr lang="ru-RU" sz="2600" dirty="0">
                <a:solidFill>
                  <a:srgbClr val="FFFF99"/>
                </a:solidFill>
              </a:rPr>
              <a:t>. </a:t>
            </a:r>
          </a:p>
          <a:p>
            <a:pPr marL="533400" indent="-533400" algn="just">
              <a:lnSpc>
                <a:spcPct val="90000"/>
              </a:lnSpc>
              <a:buFontTx/>
              <a:buAutoNum type="arabicPeriod"/>
            </a:pPr>
            <a:endParaRPr lang="ru-RU" sz="2600" dirty="0">
              <a:solidFill>
                <a:srgbClr val="FFFF99"/>
              </a:solidFill>
            </a:endParaRPr>
          </a:p>
          <a:p>
            <a:pPr marL="533400" indent="-533400" algn="just">
              <a:lnSpc>
                <a:spcPct val="90000"/>
              </a:lnSpc>
              <a:buFontTx/>
              <a:buAutoNum type="arabicPeriod"/>
            </a:pPr>
            <a:r>
              <a:rPr lang="ru-RU" sz="2600" b="1" dirty="0">
                <a:solidFill>
                  <a:srgbClr val="FFFF99"/>
                </a:solidFill>
                <a:effectLst>
                  <a:outerShdw blurRad="38100" dist="38100" dir="2700000" algn="tl">
                    <a:srgbClr val="000000"/>
                  </a:outerShdw>
                </a:effectLst>
              </a:rPr>
              <a:t> Доказал, что воздух изменяется от горения в нем тел, что некоторые металлы увеличиваются в весе при нагревании</a:t>
            </a:r>
            <a:r>
              <a:rPr lang="ru-RU" sz="2600" dirty="0">
                <a:solidFill>
                  <a:srgbClr val="FFFF99"/>
                </a:solidFill>
              </a:rPr>
              <a:t>. </a:t>
            </a:r>
          </a:p>
          <a:p>
            <a:pPr marL="533400" indent="-533400" algn="just">
              <a:lnSpc>
                <a:spcPct val="90000"/>
              </a:lnSpc>
              <a:buFontTx/>
              <a:buAutoNum type="arabicPeriod"/>
            </a:pPr>
            <a:endParaRPr lang="ru-RU" sz="2600" dirty="0">
              <a:solidFill>
                <a:srgbClr val="FFFF99"/>
              </a:solidFill>
            </a:endParaRPr>
          </a:p>
          <a:p>
            <a:pPr marL="533400" indent="-533400" algn="just">
              <a:lnSpc>
                <a:spcPct val="90000"/>
              </a:lnSpc>
              <a:buFontTx/>
              <a:buAutoNum type="arabicPeriod"/>
            </a:pPr>
            <a:r>
              <a:rPr lang="ru-RU" sz="2600" b="1" dirty="0">
                <a:solidFill>
                  <a:srgbClr val="FFFF99"/>
                </a:solidFill>
                <a:effectLst>
                  <a:outerShdw blurRad="38100" dist="38100" dir="2700000" algn="tl">
                    <a:srgbClr val="000000"/>
                  </a:outerShdw>
                </a:effectLst>
              </a:rPr>
              <a:t>Изобрел оригинальную конструкцию воздушного насоса</a:t>
            </a:r>
            <a:r>
              <a:rPr lang="ru-RU" sz="2600" b="1" dirty="0">
                <a:solidFill>
                  <a:srgbClr val="FFFF99"/>
                </a:solidFill>
              </a:rPr>
              <a:t>.</a:t>
            </a:r>
          </a:p>
          <a:p>
            <a:pPr marL="533400" indent="-533400" algn="just">
              <a:lnSpc>
                <a:spcPct val="90000"/>
              </a:lnSpc>
              <a:buFontTx/>
              <a:buNone/>
            </a:pPr>
            <a:endParaRPr lang="ru-RU" sz="2600" b="1" dirty="0">
              <a:solidFill>
                <a:srgbClr val="FFFF99"/>
              </a:solidFill>
            </a:endParaRPr>
          </a:p>
          <a:p>
            <a:pPr marL="533400" indent="-533400" algn="just">
              <a:lnSpc>
                <a:spcPct val="90000"/>
              </a:lnSpc>
              <a:buFontTx/>
              <a:buAutoNum type="arabicPeriod" startAt="4"/>
            </a:pPr>
            <a:r>
              <a:rPr lang="ru-RU" sz="2600" b="1" dirty="0">
                <a:solidFill>
                  <a:srgbClr val="FFFF99"/>
                </a:solidFill>
              </a:rPr>
              <a:t>Опроверг существование эфира, ввел понятие</a:t>
            </a:r>
          </a:p>
          <a:p>
            <a:pPr marL="533400" indent="-533400" algn="just">
              <a:lnSpc>
                <a:spcPct val="90000"/>
              </a:lnSpc>
              <a:buFontTx/>
              <a:buNone/>
            </a:pPr>
            <a:r>
              <a:rPr lang="ru-RU" sz="2600" b="1" dirty="0">
                <a:solidFill>
                  <a:srgbClr val="FFFF99"/>
                </a:solidFill>
              </a:rPr>
              <a:t>     вакуума.</a:t>
            </a:r>
          </a:p>
          <a:p>
            <a:pPr marL="533400" indent="-533400" algn="just">
              <a:lnSpc>
                <a:spcPct val="90000"/>
              </a:lnSpc>
              <a:buFontTx/>
              <a:buAutoNum type="arabicPeriod" startAt="4"/>
            </a:pPr>
            <a:endParaRPr lang="ru-RU" sz="2600" b="1" dirty="0">
              <a:solidFill>
                <a:srgbClr val="FFFF99"/>
              </a:solidFill>
            </a:endParaRPr>
          </a:p>
          <a:p>
            <a:pPr marL="533400" indent="-533400" algn="just">
              <a:lnSpc>
                <a:spcPct val="90000"/>
              </a:lnSpc>
              <a:buFontTx/>
              <a:buNone/>
            </a:pPr>
            <a:endParaRPr lang="ru-RU" sz="2600" b="1" dirty="0">
              <a:solidFill>
                <a:srgbClr val="FFFF99"/>
              </a:solidFill>
            </a:endParaRPr>
          </a:p>
          <a:p>
            <a:pPr marL="533400" indent="-533400" algn="just">
              <a:lnSpc>
                <a:spcPct val="90000"/>
              </a:lnSpc>
            </a:pPr>
            <a:endParaRPr lang="ru-RU" sz="2600" dirty="0">
              <a:solidFill>
                <a:srgbClr val="FFFF99"/>
              </a:solidFill>
            </a:endParaRPr>
          </a:p>
          <a:p>
            <a:pPr marL="533400" indent="-533400" algn="just">
              <a:lnSpc>
                <a:spcPct val="90000"/>
              </a:lnSpc>
            </a:pPr>
            <a:endParaRPr lang="ru-RU" sz="2600" dirty="0">
              <a:solidFill>
                <a:srgbClr val="FFFF99"/>
              </a:solidFill>
            </a:endParaRPr>
          </a:p>
          <a:p>
            <a:pPr marL="533400" indent="-533400" algn="just">
              <a:lnSpc>
                <a:spcPct val="90000"/>
              </a:lnSpc>
              <a:buFontTx/>
              <a:buAutoNum type="arabicPeriod" startAt="4"/>
            </a:pPr>
            <a:endParaRPr lang="ru-RU" sz="2600" dirty="0">
              <a:solidFill>
                <a:srgbClr val="FFFF99"/>
              </a:solidFill>
            </a:endParaRPr>
          </a:p>
          <a:p>
            <a:pPr marL="533400" indent="-533400" algn="just">
              <a:lnSpc>
                <a:spcPct val="90000"/>
              </a:lnSpc>
              <a:buFontTx/>
              <a:buAutoNum type="arabicPeriod" startAt="4"/>
            </a:pPr>
            <a:endParaRPr lang="ru-RU" sz="2600" dirty="0">
              <a:solidFill>
                <a:srgbClr val="FFFF99"/>
              </a:solidFill>
            </a:endParaRPr>
          </a:p>
        </p:txBody>
      </p:sp>
      <p:sp>
        <p:nvSpPr>
          <p:cNvPr id="2056" name="WordArt 8"/>
          <p:cNvSpPr>
            <a:spLocks noChangeArrowheads="1" noChangeShapeType="1" noTextEdit="1"/>
          </p:cNvSpPr>
          <p:nvPr/>
        </p:nvSpPr>
        <p:spPr bwMode="auto">
          <a:xfrm>
            <a:off x="395288" y="333375"/>
            <a:ext cx="8497887" cy="1150938"/>
          </a:xfrm>
          <a:prstGeom prst="rect">
            <a:avLst/>
          </a:prstGeom>
        </p:spPr>
        <p:txBody>
          <a:bodyPr wrap="none" fromWordArt="1">
            <a:prstTxWarp prst="textCanDown">
              <a:avLst>
                <a:gd name="adj" fmla="val 33333"/>
              </a:avLst>
            </a:prstTxWarp>
          </a:bodyPr>
          <a:lstStyle/>
          <a:p>
            <a:pPr algn="ctr"/>
            <a:r>
              <a:rPr lang="ru-RU" sz="3600" kern="10">
                <a:ln w="9525">
                  <a:solidFill>
                    <a:schemeClr val="bg1"/>
                  </a:solidFill>
                  <a:round/>
                  <a:headEnd/>
                  <a:tailEnd/>
                </a:ln>
                <a:solidFill>
                  <a:schemeClr val="accent1"/>
                </a:solidFill>
                <a:latin typeface="Times New Roman"/>
                <a:cs typeface="Times New Roman"/>
              </a:rPr>
              <a:t>Научная деятельность Р.Бойля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0" fill="hold" grpId="0" nodeType="clickEffect">
                                  <p:stCondLst>
                                    <p:cond delay="0"/>
                                  </p:stCondLst>
                                  <p:childTnLst>
                                    <p:set>
                                      <p:cBhvr>
                                        <p:cTn id="6" dur="1" fill="hold">
                                          <p:stCondLst>
                                            <p:cond delay="499"/>
                                          </p:stCondLst>
                                        </p:cTn>
                                        <p:tgtEl>
                                          <p:spTgt spid="2056"/>
                                        </p:tgtEl>
                                        <p:attrNameLst>
                                          <p:attrName>style.visibility</p:attrName>
                                        </p:attrNameLst>
                                      </p:cBhvr>
                                      <p:to>
                                        <p:strVal val="visible"/>
                                      </p:to>
                                    </p:set>
                                  </p:childTnLst>
                                </p:cTn>
                              </p:par>
                            </p:childTnLst>
                          </p:cTn>
                        </p:par>
                        <p:par>
                          <p:cTn id="7" fill="hold">
                            <p:stCondLst>
                              <p:cond delay="500"/>
                            </p:stCondLst>
                            <p:childTnLst>
                              <p:par>
                                <p:cTn id="8" presetID="9" presetClass="entr" presetSubtype="0" fill="hold" grpId="0" nodeType="afterEffect">
                                  <p:stCondLst>
                                    <p:cond delay="0"/>
                                  </p:stCondLst>
                                  <p:iterate type="wd">
                                    <p:tmPct val="100000"/>
                                  </p:iterate>
                                  <p:childTnLst>
                                    <p:set>
                                      <p:cBhvr>
                                        <p:cTn id="9" dur="1" fill="hold">
                                          <p:stCondLst>
                                            <p:cond delay="0"/>
                                          </p:stCondLst>
                                        </p:cTn>
                                        <p:tgtEl>
                                          <p:spTgt spid="2053"/>
                                        </p:tgtEl>
                                        <p:attrNameLst>
                                          <p:attrName>style.visibility</p:attrName>
                                        </p:attrNameLst>
                                      </p:cBhvr>
                                      <p:to>
                                        <p:strVal val="visible"/>
                                      </p:to>
                                    </p:set>
                                    <p:animEffect transition="in" filter="dissolve">
                                      <p:cBhvr>
                                        <p:cTn id="10" dur="3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utoUpdateAnimBg="0"/>
      <p:bldP spid="205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 Box 5"/>
          <p:cNvSpPr txBox="1">
            <a:spLocks noChangeArrowheads="1"/>
          </p:cNvSpPr>
          <p:nvPr/>
        </p:nvSpPr>
        <p:spPr bwMode="auto">
          <a:xfrm>
            <a:off x="0" y="0"/>
            <a:ext cx="9144000" cy="3416320"/>
          </a:xfrm>
          <a:prstGeom prst="rect">
            <a:avLst/>
          </a:prstGeom>
          <a:noFill/>
          <a:ln w="9525">
            <a:noFill/>
            <a:miter lim="800000"/>
            <a:headEnd/>
            <a:tailEnd/>
          </a:ln>
          <a:effectLst/>
        </p:spPr>
        <p:txBody>
          <a:bodyPr>
            <a:spAutoFit/>
          </a:bodyPr>
          <a:lstStyle/>
          <a:p>
            <a:pPr marL="342900" indent="-342900">
              <a:spcBef>
                <a:spcPct val="50000"/>
              </a:spcBef>
              <a:buFontTx/>
              <a:buChar char="•"/>
            </a:pPr>
            <a:r>
              <a:rPr lang="ru-RU" sz="2400" u="sng" dirty="0">
                <a:solidFill>
                  <a:srgbClr val="FFFF99"/>
                </a:solidFill>
                <a:effectLst>
                  <a:outerShdw blurRad="38100" dist="38100" dir="2700000" algn="tl">
                    <a:srgbClr val="000000"/>
                  </a:outerShdw>
                </a:effectLst>
              </a:rPr>
              <a:t>В 1676 установил закон изменения объема данной массы газа от давления при постоянной температуре</a:t>
            </a:r>
            <a:r>
              <a:rPr lang="ru-RU" sz="2400" b="0" dirty="0">
                <a:solidFill>
                  <a:srgbClr val="FFFF99"/>
                </a:solidFill>
              </a:rPr>
              <a:t> </a:t>
            </a:r>
            <a:r>
              <a:rPr lang="ru-RU" sz="2400" u="sng" dirty="0">
                <a:solidFill>
                  <a:srgbClr val="FFFF99"/>
                </a:solidFill>
                <a:effectLst>
                  <a:outerShdw blurRad="38100" dist="38100" dir="2700000" algn="tl">
                    <a:srgbClr val="000000"/>
                  </a:outerShdw>
                </a:effectLst>
              </a:rPr>
              <a:t>(закон Бойля – Мариотта</a:t>
            </a:r>
            <a:r>
              <a:rPr lang="ru-RU" sz="2400" u="sng" dirty="0" smtClean="0">
                <a:solidFill>
                  <a:srgbClr val="FFFF99"/>
                </a:solidFill>
                <a:effectLst>
                  <a:outerShdw blurRad="38100" dist="38100" dir="2700000" algn="tl">
                    <a:srgbClr val="000000"/>
                  </a:outerShdw>
                </a:effectLst>
              </a:rPr>
              <a:t>);</a:t>
            </a:r>
            <a:endParaRPr lang="ru-RU" sz="2000" u="sng" dirty="0">
              <a:solidFill>
                <a:srgbClr val="FFFF99"/>
              </a:solidFill>
            </a:endParaRPr>
          </a:p>
          <a:p>
            <a:pPr marL="342900" indent="-342900">
              <a:spcBef>
                <a:spcPct val="50000"/>
              </a:spcBef>
              <a:buFontTx/>
              <a:buChar char="•"/>
            </a:pPr>
            <a:r>
              <a:rPr lang="ru-RU" sz="2400" u="sng" dirty="0">
                <a:solidFill>
                  <a:srgbClr val="FFFF99"/>
                </a:solidFill>
                <a:effectLst>
                  <a:outerShdw blurRad="38100" dist="38100" dir="2700000" algn="tl">
                    <a:srgbClr val="000000"/>
                  </a:outerShdw>
                </a:effectLst>
              </a:rPr>
              <a:t>Исследовал высоту подъема фонтанов</a:t>
            </a:r>
            <a:r>
              <a:rPr lang="ru-RU" sz="2400" b="0" dirty="0">
                <a:solidFill>
                  <a:srgbClr val="FFFF99"/>
                </a:solidFill>
              </a:rPr>
              <a:t>, </a:t>
            </a:r>
            <a:endParaRPr lang="ru-RU" sz="2000" b="0" dirty="0">
              <a:solidFill>
                <a:srgbClr val="FFFF99"/>
              </a:solidFill>
            </a:endParaRPr>
          </a:p>
          <a:p>
            <a:pPr marL="342900" indent="-342900">
              <a:spcBef>
                <a:spcPct val="50000"/>
              </a:spcBef>
              <a:buFontTx/>
              <a:buChar char="•"/>
            </a:pPr>
            <a:r>
              <a:rPr lang="ru-RU" sz="2000" b="0" dirty="0">
                <a:solidFill>
                  <a:srgbClr val="FFFF99"/>
                </a:solidFill>
              </a:rPr>
              <a:t> </a:t>
            </a:r>
            <a:r>
              <a:rPr lang="ru-RU" sz="2400" u="sng" dirty="0">
                <a:solidFill>
                  <a:srgbClr val="FFFF99"/>
                </a:solidFill>
                <a:effectLst>
                  <a:outerShdw blurRad="38100" dist="38100" dir="2700000" algn="tl">
                    <a:srgbClr val="000000"/>
                  </a:outerShdw>
                </a:effectLst>
              </a:rPr>
              <a:t>Доказал увеличение объема воды при замерзании</a:t>
            </a:r>
            <a:r>
              <a:rPr lang="ru-RU" sz="2400" b="0" dirty="0">
                <a:solidFill>
                  <a:srgbClr val="FFFF99"/>
                </a:solidFill>
              </a:rPr>
              <a:t>. </a:t>
            </a:r>
            <a:endParaRPr lang="ru-RU" sz="2000" b="0" dirty="0">
              <a:solidFill>
                <a:srgbClr val="FFFF99"/>
              </a:solidFill>
            </a:endParaRPr>
          </a:p>
          <a:p>
            <a:pPr marL="342900" indent="-342900">
              <a:spcBef>
                <a:spcPct val="50000"/>
              </a:spcBef>
              <a:buFontTx/>
              <a:buChar char="•"/>
            </a:pPr>
            <a:r>
              <a:rPr lang="ru-RU" sz="2400" u="sng" dirty="0">
                <a:solidFill>
                  <a:srgbClr val="FFFF99"/>
                </a:solidFill>
                <a:effectLst>
                  <a:outerShdw blurRad="38100" dist="38100" dir="2700000" algn="tl">
                    <a:srgbClr val="000000"/>
                  </a:outerShdw>
                </a:effectLst>
              </a:rPr>
              <a:t>Обнаружил в 1666 слепое пятно в глазу</a:t>
            </a:r>
            <a:r>
              <a:rPr lang="ru-RU" sz="2400" u="sng" dirty="0" smtClean="0">
                <a:solidFill>
                  <a:srgbClr val="FFFF99"/>
                </a:solidFill>
                <a:effectLst>
                  <a:outerShdw blurRad="38100" dist="38100" dir="2700000" algn="tl">
                    <a:srgbClr val="000000"/>
                  </a:outerShdw>
                </a:effectLst>
              </a:rPr>
              <a:t>,</a:t>
            </a:r>
            <a:endParaRPr lang="ru-RU" sz="2000" u="sng" dirty="0">
              <a:solidFill>
                <a:srgbClr val="FFFF99"/>
              </a:solidFill>
              <a:effectLst>
                <a:outerShdw blurRad="38100" dist="38100" dir="2700000" algn="tl">
                  <a:srgbClr val="000000"/>
                </a:outerShdw>
              </a:effectLst>
            </a:endParaRPr>
          </a:p>
          <a:p>
            <a:pPr marL="342900" indent="-342900">
              <a:spcBef>
                <a:spcPct val="50000"/>
              </a:spcBef>
              <a:buFontTx/>
              <a:buChar char="•"/>
            </a:pPr>
            <a:r>
              <a:rPr lang="ru-RU" sz="2000" u="sng" dirty="0">
                <a:solidFill>
                  <a:srgbClr val="FFFF99"/>
                </a:solidFill>
                <a:effectLst>
                  <a:outerShdw blurRad="38100" dist="38100" dir="2700000" algn="tl">
                    <a:srgbClr val="000000"/>
                  </a:outerShdw>
                </a:effectLst>
              </a:rPr>
              <a:t> </a:t>
            </a:r>
            <a:r>
              <a:rPr lang="ru-RU" sz="2400" u="sng" dirty="0" smtClean="0">
                <a:solidFill>
                  <a:srgbClr val="FFFF99"/>
                </a:solidFill>
                <a:effectLst>
                  <a:outerShdw blurRad="38100" dist="38100" dir="2700000" algn="tl">
                    <a:srgbClr val="000000"/>
                  </a:outerShdw>
                </a:effectLst>
              </a:rPr>
              <a:t>Исследовал </a:t>
            </a:r>
            <a:r>
              <a:rPr lang="ru-RU" sz="2400" u="sng" dirty="0">
                <a:solidFill>
                  <a:srgbClr val="FFFF99"/>
                </a:solidFill>
                <a:effectLst>
                  <a:outerShdw blurRad="38100" dist="38100" dir="2700000" algn="tl">
                    <a:srgbClr val="000000"/>
                  </a:outerShdw>
                </a:effectLst>
              </a:rPr>
              <a:t>цвета, в частности цветные кольца вокруг Солнца и Луны</a:t>
            </a:r>
            <a:r>
              <a:rPr lang="ru-RU" sz="2400" b="0" dirty="0">
                <a:solidFill>
                  <a:srgbClr val="FFFF99"/>
                </a:solidFill>
              </a:rPr>
              <a:t>, </a:t>
            </a:r>
          </a:p>
        </p:txBody>
      </p:sp>
      <p:sp>
        <p:nvSpPr>
          <p:cNvPr id="5127" name="WordArt 7"/>
          <p:cNvSpPr>
            <a:spLocks noChangeArrowheads="1" noChangeShapeType="1" noTextEdit="1"/>
          </p:cNvSpPr>
          <p:nvPr/>
        </p:nvSpPr>
        <p:spPr bwMode="auto">
          <a:xfrm>
            <a:off x="381000" y="4648200"/>
            <a:ext cx="8280400" cy="1820863"/>
          </a:xfrm>
          <a:prstGeom prst="rect">
            <a:avLst/>
          </a:prstGeom>
        </p:spPr>
        <p:txBody>
          <a:bodyPr wrap="none" fromWordArt="1">
            <a:prstTxWarp prst="textPlain">
              <a:avLst>
                <a:gd name="adj" fmla="val 50000"/>
              </a:avLst>
            </a:prstTxWarp>
          </a:bodyPr>
          <a:lstStyle/>
          <a:p>
            <a:pPr algn="ctr"/>
            <a:r>
              <a:rPr lang="ru-RU" sz="3600" kern="10" spc="720" dirty="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a:cs typeface="Arial"/>
              </a:rPr>
              <a:t>Научная деятельность Мариотта</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0" fill="hold" grpId="0" nodeType="clickEffect">
                                  <p:stCondLst>
                                    <p:cond delay="0"/>
                                  </p:stCondLst>
                                  <p:childTnLst>
                                    <p:set>
                                      <p:cBhvr>
                                        <p:cTn id="6" dur="1" fill="hold">
                                          <p:stCondLst>
                                            <p:cond delay="499"/>
                                          </p:stCondLst>
                                        </p:cTn>
                                        <p:tgtEl>
                                          <p:spTgt spid="5127"/>
                                        </p:tgtEl>
                                        <p:attrNameLst>
                                          <p:attrName>style.visibility</p:attrName>
                                        </p:attrNameLst>
                                      </p:cBhvr>
                                      <p:to>
                                        <p:strVal val="visible"/>
                                      </p:to>
                                    </p:set>
                                  </p:childTnLst>
                                </p:cTn>
                              </p:par>
                            </p:childTnLst>
                          </p:cTn>
                        </p:par>
                        <p:par>
                          <p:cTn id="7" fill="hold">
                            <p:stCondLst>
                              <p:cond delay="500"/>
                            </p:stCondLst>
                            <p:childTnLst>
                              <p:par>
                                <p:cTn id="8" presetID="3" presetClass="entr" presetSubtype="10" fill="hold" grpId="0" nodeType="afterEffect">
                                  <p:stCondLst>
                                    <p:cond delay="0"/>
                                  </p:stCondLst>
                                  <p:childTnLst>
                                    <p:set>
                                      <p:cBhvr>
                                        <p:cTn id="9" dur="1" fill="hold">
                                          <p:stCondLst>
                                            <p:cond delay="0"/>
                                          </p:stCondLst>
                                        </p:cTn>
                                        <p:tgtEl>
                                          <p:spTgt spid="5125"/>
                                        </p:tgtEl>
                                        <p:attrNameLst>
                                          <p:attrName>style.visibility</p:attrName>
                                        </p:attrNameLst>
                                      </p:cBhvr>
                                      <p:to>
                                        <p:strVal val="visible"/>
                                      </p:to>
                                    </p:set>
                                    <p:animEffect transition="in" filter="blinds(horizontal)">
                                      <p:cBhvr>
                                        <p:cTn id="10"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utoUpdateAnimBg="0"/>
      <p:bldP spid="51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solidFill>
                  <a:schemeClr val="accent4">
                    <a:lumMod val="20000"/>
                    <a:lumOff val="80000"/>
                  </a:schemeClr>
                </a:solidFill>
              </a:rPr>
              <a:t>Закон Бойля-Мариотта</a:t>
            </a:r>
            <a:endParaRPr lang="ru-RU" dirty="0">
              <a:solidFill>
                <a:schemeClr val="accent4">
                  <a:lumMod val="20000"/>
                  <a:lumOff val="80000"/>
                </a:schemeClr>
              </a:solidFill>
            </a:endParaRPr>
          </a:p>
        </p:txBody>
      </p:sp>
      <p:sp>
        <p:nvSpPr>
          <p:cNvPr id="3" name="Объект 2"/>
          <p:cNvSpPr>
            <a:spLocks noGrp="1"/>
          </p:cNvSpPr>
          <p:nvPr>
            <p:ph sz="quarter" idx="1"/>
          </p:nvPr>
        </p:nvSpPr>
        <p:spPr>
          <a:xfrm>
            <a:off x="500034" y="1643050"/>
            <a:ext cx="7467600" cy="4873752"/>
          </a:xfrm>
        </p:spPr>
        <p:txBody>
          <a:bodyPr>
            <a:normAutofit/>
          </a:bodyPr>
          <a:lstStyle/>
          <a:p>
            <a:pPr marL="0" indent="0" algn="ctr" fontAlgn="t">
              <a:buNone/>
            </a:pPr>
            <a:r>
              <a:rPr lang="ru-RU" dirty="0" smtClean="0">
                <a:cs typeface="Times New Roman" panose="02020603050405020304" pitchFamily="18" charset="0"/>
              </a:rPr>
              <a:t>Для газа данной массы произведение давления газа на его объем постоянно, если температура газа не меняется. </a:t>
            </a:r>
          </a:p>
          <a:p>
            <a:pPr marL="0" indent="0" fontAlgn="t">
              <a:buNone/>
            </a:pPr>
            <a:r>
              <a:rPr lang="ru-RU" sz="2200" b="1" i="1" dirty="0" smtClean="0">
                <a:cs typeface="Times New Roman" panose="02020603050405020304" pitchFamily="18" charset="0"/>
              </a:rPr>
              <a:t>                    </a:t>
            </a:r>
          </a:p>
          <a:p>
            <a:pPr marL="0" indent="0" fontAlgn="t">
              <a:buNone/>
            </a:pPr>
            <a:r>
              <a:rPr lang="ru-RU" sz="2200" b="1" i="1" dirty="0" smtClean="0">
                <a:cs typeface="Times New Roman" panose="02020603050405020304" pitchFamily="18" charset="0"/>
              </a:rPr>
              <a:t>                     </a:t>
            </a:r>
            <a:endParaRPr lang="ru-RU" sz="2200" dirty="0" smtClean="0">
              <a:effectLst/>
              <a:cs typeface="Times New Roman" panose="02020603050405020304" pitchFamily="18" charset="0"/>
            </a:endParaRPr>
          </a:p>
          <a:p>
            <a:pPr marL="0" indent="0" fontAlgn="t">
              <a:buNone/>
            </a:pPr>
            <a:endParaRPr lang="en-US" sz="2200" dirty="0" smtClean="0">
              <a:effectLst/>
              <a:cs typeface="Times New Roman" panose="02020603050405020304" pitchFamily="18" charset="0"/>
            </a:endParaRPr>
          </a:p>
          <a:p>
            <a:pPr marL="0" indent="0" fontAlgn="t">
              <a:buNone/>
            </a:pPr>
            <a:endParaRPr lang="en-US" sz="2200" dirty="0" smtClean="0">
              <a:effectLst/>
              <a:cs typeface="Times New Roman" panose="02020603050405020304" pitchFamily="18" charset="0"/>
            </a:endParaRPr>
          </a:p>
          <a:p>
            <a:pPr marL="0" indent="0" fontAlgn="t">
              <a:buNone/>
            </a:pPr>
            <a:r>
              <a:rPr lang="ru-RU" sz="2000" dirty="0" smtClean="0">
                <a:effectLst/>
                <a:cs typeface="Times New Roman" panose="02020603050405020304" pitchFamily="18" charset="0"/>
              </a:rPr>
              <a:t>Закон Бойля — Мариотта выполняется строго для идеального газа и является следствием </a:t>
            </a:r>
            <a:r>
              <a:rPr lang="ru-RU" sz="2000" dirty="0" smtClean="0">
                <a:effectLst/>
                <a:cs typeface="Times New Roman" panose="02020603050405020304" pitchFamily="18" charset="0"/>
                <a:hlinkClick r:id="rId2" action="ppaction://hlinksldjump" tooltip="КЛАПЕЙРОНА УРАВНЕНИЕ"/>
              </a:rPr>
              <a:t>уравнения Клапейрона</a:t>
            </a:r>
            <a:r>
              <a:rPr lang="ru-RU" sz="2000" dirty="0" smtClean="0">
                <a:effectLst/>
                <a:cs typeface="Times New Roman" panose="02020603050405020304" pitchFamily="18" charset="0"/>
              </a:rPr>
              <a:t>. Для реальных газов закон Бойля — Мариотта выполняется приближенно. Практически все газы ведут себя как идеальные при не слишком высоких давлениях и не слишком низких температурах</a:t>
            </a:r>
            <a:r>
              <a:rPr lang="ru-RU" sz="2000" dirty="0">
                <a:cs typeface="Times New Roman" panose="02020603050405020304" pitchFamily="18" charset="0"/>
              </a:rPr>
              <a:t>.</a:t>
            </a:r>
            <a:endParaRPr lang="ru-RU" sz="2000" dirty="0" smtClean="0">
              <a:effectLst/>
              <a:cs typeface="Times New Roman" panose="02020603050405020304" pitchFamily="18" charset="0"/>
            </a:endParaRPr>
          </a:p>
          <a:p>
            <a:endParaRPr lang="ru-RU" dirty="0"/>
          </a:p>
        </p:txBody>
      </p:sp>
      <p:sp>
        <p:nvSpPr>
          <p:cNvPr id="4" name="Прямоугольник 3"/>
          <p:cNvSpPr/>
          <p:nvPr/>
        </p:nvSpPr>
        <p:spPr>
          <a:xfrm>
            <a:off x="1928794" y="3214686"/>
            <a:ext cx="48965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sz="2400" dirty="0">
                <a:ln w="11430"/>
                <a:solidFill>
                  <a:schemeClr val="tx1"/>
                </a:solidFill>
                <a:effectLst>
                  <a:outerShdw blurRad="50800" dist="39000" dir="5460000" algn="tl">
                    <a:srgbClr val="000000">
                      <a:alpha val="38000"/>
                    </a:srgbClr>
                  </a:outerShdw>
                </a:effectLst>
              </a:rPr>
              <a:t>pV= const при T=const и </a:t>
            </a:r>
            <a:r>
              <a:rPr lang="fr-FR" sz="2400" dirty="0" smtClean="0">
                <a:ln w="11430"/>
                <a:solidFill>
                  <a:schemeClr val="tx1"/>
                </a:solidFill>
                <a:effectLst>
                  <a:outerShdw blurRad="50800" dist="39000" dir="5460000" algn="tl">
                    <a:srgbClr val="000000">
                      <a:alpha val="38000"/>
                    </a:srgbClr>
                  </a:outerShdw>
                </a:effectLst>
              </a:rPr>
              <a:t>m=const</a:t>
            </a:r>
            <a:endParaRPr lang="ru-RU" dirty="0">
              <a:ln w="11430"/>
              <a:solidFill>
                <a:schemeClr val="tx1"/>
              </a:solidFill>
              <a:effectLst>
                <a:outerShdw blurRad="50800" dist="39000" dir="5460000" algn="tl">
                  <a:srgbClr val="000000">
                    <a:alpha val="38000"/>
                  </a:srgbClr>
                </a:outerShdw>
              </a:effectLst>
            </a:endParaRPr>
          </a:p>
        </p:txBody>
      </p:sp>
      <p:sp>
        <p:nvSpPr>
          <p:cNvPr id="5" name="Управляющая кнопка: далее 4">
            <a:hlinkClick r:id="" action="ppaction://hlinkshowjump?jump=nextslide" highlightClick="1"/>
          </p:cNvPr>
          <p:cNvSpPr/>
          <p:nvPr/>
        </p:nvSpPr>
        <p:spPr>
          <a:xfrm>
            <a:off x="8200327" y="6309320"/>
            <a:ext cx="504056" cy="432048"/>
          </a:xfrm>
          <a:prstGeom prst="actionButtonForwardNex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
        <p:nvSpPr>
          <p:cNvPr id="6" name="Управляющая кнопка: домой 5">
            <a:hlinkClick r:id="rId3" action="ppaction://hlinksldjump" highlightClick="1"/>
          </p:cNvPr>
          <p:cNvSpPr/>
          <p:nvPr/>
        </p:nvSpPr>
        <p:spPr>
          <a:xfrm>
            <a:off x="7674769" y="6309320"/>
            <a:ext cx="504056" cy="432048"/>
          </a:xfrm>
          <a:prstGeom prst="actionButtonHom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
        <p:nvSpPr>
          <p:cNvPr id="7" name="Управляющая кнопка: назад 6">
            <a:hlinkClick r:id="" action="ppaction://hlinkshowjump?jump=previousslide" highlightClick="1"/>
          </p:cNvPr>
          <p:cNvSpPr/>
          <p:nvPr/>
        </p:nvSpPr>
        <p:spPr>
          <a:xfrm>
            <a:off x="7143768" y="6286520"/>
            <a:ext cx="490432" cy="455355"/>
          </a:xfrm>
          <a:prstGeom prst="actionButtonBackPrevious">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xmlns="" val="40713069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750" fill="hold"/>
                                        <p:tgtEl>
                                          <p:spTgt spid="4"/>
                                        </p:tgtEl>
                                        <p:attrNameLst>
                                          <p:attrName>ppt_w</p:attrName>
                                        </p:attrNameLst>
                                      </p:cBhvr>
                                      <p:tavLst>
                                        <p:tav tm="0">
                                          <p:val>
                                            <p:fltVal val="0"/>
                                          </p:val>
                                        </p:tav>
                                        <p:tav tm="100000">
                                          <p:val>
                                            <p:strVal val="#ppt_w"/>
                                          </p:val>
                                        </p:tav>
                                      </p:tavLst>
                                    </p:anim>
                                    <p:anim calcmode="lin" valueType="num">
                                      <p:cBhvr>
                                        <p:cTn id="20" dur="750" fill="hold"/>
                                        <p:tgtEl>
                                          <p:spTgt spid="4"/>
                                        </p:tgtEl>
                                        <p:attrNameLst>
                                          <p:attrName>ppt_h</p:attrName>
                                        </p:attrNameLst>
                                      </p:cBhvr>
                                      <p:tavLst>
                                        <p:tav tm="0">
                                          <p:val>
                                            <p:fltVal val="0"/>
                                          </p:val>
                                        </p:tav>
                                        <p:tav tm="100000">
                                          <p:val>
                                            <p:strVal val="#ppt_h"/>
                                          </p:val>
                                        </p:tav>
                                      </p:tavLst>
                                    </p:anim>
                                    <p:animEffect transition="in" filter="fade">
                                      <p:cBhvr>
                                        <p:cTn id="21" dur="750"/>
                                        <p:tgtEl>
                                          <p:spTgt spid="4"/>
                                        </p:tgtEl>
                                      </p:cBhvr>
                                    </p:animEffect>
                                  </p:childTnLst>
                                </p:cTn>
                              </p:par>
                            </p:childTnLst>
                          </p:cTn>
                        </p:par>
                        <p:par>
                          <p:cTn id="22" fill="hold">
                            <p:stCondLst>
                              <p:cond delay="1750"/>
                            </p:stCondLst>
                            <p:childTnLst>
                              <p:par>
                                <p:cTn id="23" presetID="53" presetClass="entr" presetSubtype="16" fill="hold"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p:cTn id="2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026" name="Picture 2" descr="C:\Users\79105\OneDrive\Рабочий стол\2024-03-25.png"/>
          <p:cNvPicPr>
            <a:picLocks noGrp="1" noChangeAspect="1" noChangeArrowheads="1"/>
          </p:cNvPicPr>
          <p:nvPr>
            <p:ph sz="quarter" idx="1"/>
          </p:nvPr>
        </p:nvPicPr>
        <p:blipFill>
          <a:blip r:embed="rId2"/>
          <a:srcRect/>
          <a:stretch>
            <a:fillRect/>
          </a:stretch>
        </p:blipFill>
        <p:spPr bwMode="auto">
          <a:xfrm>
            <a:off x="457200" y="714357"/>
            <a:ext cx="7686700" cy="5398328"/>
          </a:xfrm>
          <a:prstGeom prst="rect">
            <a:avLst/>
          </a:prstGeom>
          <a:noFill/>
        </p:spPr>
      </p:pic>
    </p:spTree>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Другая 10">
      <a:dk1>
        <a:sysClr val="windowText" lastClr="000000"/>
      </a:dk1>
      <a:lt1>
        <a:sysClr val="window" lastClr="FFFFFF"/>
      </a:lt1>
      <a:dk2>
        <a:srgbClr val="FDF5D5"/>
      </a:dk2>
      <a:lt2>
        <a:srgbClr val="FFF39D"/>
      </a:lt2>
      <a:accent1>
        <a:srgbClr val="FE8637"/>
      </a:accent1>
      <a:accent2>
        <a:srgbClr val="7598D9"/>
      </a:accent2>
      <a:accent3>
        <a:srgbClr val="B32C16"/>
      </a:accent3>
      <a:accent4>
        <a:srgbClr val="F5CD2D"/>
      </a:accent4>
      <a:accent5>
        <a:srgbClr val="AEBAD5"/>
      </a:accent5>
      <a:accent6>
        <a:srgbClr val="777C84"/>
      </a:accent6>
      <a:hlink>
        <a:srgbClr val="D7361B"/>
      </a:hlink>
      <a:folHlink>
        <a:srgbClr val="575F6D"/>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sz="2400" smtClean="0">
            <a:latin typeface="+mj-lt"/>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docProps/app.xml><?xml version="1.0" encoding="utf-8"?>
<Properties xmlns="http://schemas.openxmlformats.org/officeDocument/2006/extended-properties" xmlns:vt="http://schemas.openxmlformats.org/officeDocument/2006/docPropsVTypes">
  <Template>Oriel</Template>
  <TotalTime>929</TotalTime>
  <Words>910</Words>
  <Application>Microsoft Office PowerPoint</Application>
  <PresentationFormat>Экран (4:3)</PresentationFormat>
  <Paragraphs>150</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Эркер</vt:lpstr>
      <vt:lpstr>Газовые законы</vt:lpstr>
      <vt:lpstr>Уравнение  Менделеева -Клапейрона</vt:lpstr>
      <vt:lpstr>Уравнение Клапейрона</vt:lpstr>
      <vt:lpstr>Изопроцессы</vt:lpstr>
      <vt:lpstr>Закон Бойля-Мариотта </vt:lpstr>
      <vt:lpstr>Слайд 6</vt:lpstr>
      <vt:lpstr>Слайд 7</vt:lpstr>
      <vt:lpstr>Закон Бойля-Мариотта</vt:lpstr>
      <vt:lpstr>Слайд 9</vt:lpstr>
      <vt:lpstr>Закон Бойля-Мариотта</vt:lpstr>
      <vt:lpstr>Закон Бойля-Мариотта или почему нельзя пить газированные напитки  перед полётом в самолёте?</vt:lpstr>
      <vt:lpstr>Закон Бойля –Мариотта  Дыхание. Как мы дышим?</vt:lpstr>
      <vt:lpstr>Опыт: определить дыхательный объём и жизненную ёмкость лёгких</vt:lpstr>
      <vt:lpstr>Определим жизненную ёмкость лёгких (ЖЕЛ)</vt:lpstr>
      <vt:lpstr>Переведём результаты в литры и сравним с нормой</vt:lpstr>
      <vt:lpstr>ФOKУC C ШAPИKOM   Baм пoнaдoбятcя вceгo тpи пpeдмeтa — вoздушный шapик и двa лeгкиx плacтикoвыx cтaкaнчикa. Haчнитe нaдувaть вoздушный шapик.   Koгдa шapик ужe пpимeт кpуглую фopму, нo eщe нe будeт нaкaчaн дocтaтoчнo cильнo, пpижмитe к нeму c двуx cтopoн плacтикoвыe cтaкaнчики. Пpoдoлжaйтe нaдувaть шapик, и чepeз нeкoтopoe вpeмя oтпуcтитe cтaкaнчики. Ecли вы cдeлaли вce пpaвильнo, тo увидитe, чтo cтaкaнчики нe пaдaют, a дepжaтcя — кaк будтo чeм-тo пpиклeeнныe. B чeм дeлo? Kaкoй  “клeй” удepживaeт cтaкaнчики? </vt:lpstr>
      <vt:lpstr>Слайд 17</vt:lpstr>
      <vt:lpstr>Анализ и решение: </vt:lpstr>
      <vt:lpstr>Решение   После открытия крана воздух из 1 баллона займет весь предоставленный объём т.е. V1+V2. Применим закон Бойля-Мариотта: p1V1=p2(V1+V2) отсюда искомое давление равно p2=p1V1/V1+V2;  р2=4*105Па*0,02м3/0,02м3+0,06м3=105 (Па) Ответ: давление установившееся в сосудах р2=105 Па</vt:lpstr>
      <vt:lpstr>Слайд 20</vt:lpstr>
      <vt:lpstr> </vt:lpstr>
      <vt:lpstr>-</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Юрий</dc:creator>
  <cp:lastModifiedBy>79105</cp:lastModifiedBy>
  <cp:revision>96</cp:revision>
  <dcterms:created xsi:type="dcterms:W3CDTF">2013-11-08T12:51:40Z</dcterms:created>
  <dcterms:modified xsi:type="dcterms:W3CDTF">2024-03-27T08:14:34Z</dcterms:modified>
</cp:coreProperties>
</file>